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69" r:id="rId13"/>
    <p:sldId id="267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22" autoAdjust="0"/>
  </p:normalViewPr>
  <p:slideViewPr>
    <p:cSldViewPr>
      <p:cViewPr varScale="1">
        <p:scale>
          <a:sx n="126" d="100"/>
          <a:sy n="126" d="100"/>
        </p:scale>
        <p:origin x="-31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CA99-DA59-4034-A797-E15603A58206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296B6-1346-47A4-A4D1-0BF085E313D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940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KVr4J6J7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io.net/pic/p-20061988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OHQWf2xi6yk" TargetMode="External"/><Relationship Id="rId4" Type="http://schemas.openxmlformats.org/officeDocument/2006/relationships/hyperlink" Target="https://www.youtube.com/watch?v=hkBcsA-nIso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ZALBLVTm-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tlas.geog.pmf.unizg.hr/e_skola/geo/pitanja/p1/p1/potok.html" TargetMode="External"/><Relationship Id="rId5" Type="http://schemas.openxmlformats.org/officeDocument/2006/relationships/hyperlink" Target="https://crorivers.com/sto-je-rijeka/" TargetMode="External"/><Relationship Id="rId4" Type="http://schemas.openxmlformats.org/officeDocument/2006/relationships/hyperlink" Target="https://aquariumkarlovac.com/nase-rijeke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KTZ7vUtrc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IP0o3RtRImY" TargetMode="External"/><Relationship Id="rId4" Type="http://schemas.openxmlformats.org/officeDocument/2006/relationships/hyperlink" Target="https://www.youtube.com/watch?v=pGhA5ScleHI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6zTFc5_Ra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xtrtxnXCDHQ" TargetMode="External"/><Relationship Id="rId5" Type="http://schemas.openxmlformats.org/officeDocument/2006/relationships/hyperlink" Target="https://www.youtube.com/watch?v=fdMmzY7XjFo" TargetMode="External"/><Relationship Id="rId4" Type="http://schemas.openxmlformats.org/officeDocument/2006/relationships/hyperlink" Target="https://www.youtube.com/watch?v=8a3r-cG8Wic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7uodj2bQt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A47ythEcz74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odostaji.voda.hr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meteo.hr/podaci.php?section=podaci_hidro&amp;param=vodostaj" TargetMode="External"/><Relationship Id="rId4" Type="http://schemas.openxmlformats.org/officeDocument/2006/relationships/hyperlink" Target="https://meteo.hr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Obilne padaline povisile su vodostaj Save: </a:t>
            </a:r>
            <a:r>
              <a:rPr lang="hr-HR" dirty="0" smtClean="0">
                <a:hlinkClick r:id="rId3"/>
              </a:rPr>
              <a:t>https://www.youtube.com/watch?v=fHKVr4J6J7M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96B6-1346-47A4-A4D1-0BF085E313DB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6215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 zidnoj karti Europe demonstrirati neke sljevove (npr. Atlantski , Sredozemni i Crnomorski slijev) kao i na karti Hrvatske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96B6-1346-47A4-A4D1-0BF085E313DB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7623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uz pomoć fotografije navodi značenje rijeka (hidroenergija, obnovljivi izvori energije)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96B6-1346-47A4-A4D1-0BF085E313DB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5788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Izvor fotografije dolje desno: </a:t>
            </a:r>
            <a:r>
              <a:rPr lang="hr-HR" dirty="0" smtClean="0">
                <a:hlinkClick r:id="rId3"/>
              </a:rPr>
              <a:t>https://mapio.net/pic/p-20061988/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Ostale fotografije</a:t>
            </a:r>
            <a:r>
              <a:rPr lang="hr-HR" baseline="0" dirty="0" smtClean="0"/>
              <a:t> – privatna zbirka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 smtClean="0"/>
              <a:t>Mrežnica poplava: </a:t>
            </a:r>
            <a:r>
              <a:rPr lang="hr-HR" dirty="0" smtClean="0">
                <a:hlinkClick r:id="rId4"/>
              </a:rPr>
              <a:t>https://www.youtube.com/watch?v=hkBcsA-nIso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Karlovac poplava 2015: </a:t>
            </a:r>
            <a:r>
              <a:rPr lang="hr-HR" dirty="0" smtClean="0">
                <a:hlinkClick r:id="rId5"/>
              </a:rPr>
              <a:t>https://www.youtube.com/watch?v=OHQWf2xi6yk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96B6-1346-47A4-A4D1-0BF085E313DB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7474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Rivers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streams</a:t>
            </a:r>
            <a:r>
              <a:rPr lang="hr-HR" dirty="0" smtClean="0"/>
              <a:t>:</a:t>
            </a:r>
            <a:r>
              <a:rPr lang="hr-HR" baseline="0" dirty="0" smtClean="0"/>
              <a:t> </a:t>
            </a:r>
            <a:r>
              <a:rPr lang="hr-HR" dirty="0" smtClean="0">
                <a:hlinkClick r:id="rId3"/>
              </a:rPr>
              <a:t>https://www.youtube.com/watch?v=-ZALBLVTm-k</a:t>
            </a:r>
            <a:endParaRPr lang="hr-HR" dirty="0" smtClean="0"/>
          </a:p>
          <a:p>
            <a:r>
              <a:rPr lang="hr-HR" dirty="0" smtClean="0"/>
              <a:t>Što je rijeka? </a:t>
            </a:r>
            <a:r>
              <a:rPr lang="hr-HR" dirty="0" smtClean="0">
                <a:hlinkClick r:id="rId4"/>
              </a:rPr>
              <a:t>https://aquariumkarlovac.com/nase-rijeke/</a:t>
            </a:r>
            <a:endParaRPr lang="hr-HR" dirty="0" smtClean="0"/>
          </a:p>
          <a:p>
            <a:r>
              <a:rPr lang="hr-HR" dirty="0" smtClean="0"/>
              <a:t>Što je rijeka? </a:t>
            </a:r>
            <a:r>
              <a:rPr lang="hr-HR" dirty="0" smtClean="0">
                <a:hlinkClick r:id="rId5"/>
              </a:rPr>
              <a:t>https://crorivers.com/sto-je-rijeka/</a:t>
            </a:r>
            <a:endParaRPr lang="hr-HR" dirty="0" smtClean="0"/>
          </a:p>
          <a:p>
            <a:r>
              <a:rPr lang="hr-HR" dirty="0" smtClean="0"/>
              <a:t>Kada je vodotok potok, a kada rijeka? </a:t>
            </a:r>
            <a:r>
              <a:rPr lang="hr-HR" dirty="0" smtClean="0">
                <a:hlinkClick r:id="rId6"/>
              </a:rPr>
              <a:t>https://atlas.geog.pmf.unizg.hr/e_skola/geo/pitanja/p1/p1/potok.html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96B6-1346-47A4-A4D1-0BF085E313DB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0574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Slika lijevo – izvor</a:t>
            </a:r>
            <a:r>
              <a:rPr lang="hr-HR" baseline="0" dirty="0" smtClean="0"/>
              <a:t> Lipovac, </a:t>
            </a:r>
            <a:r>
              <a:rPr lang="hr-HR" baseline="0" dirty="0" err="1" smtClean="0"/>
              <a:t>Globornica</a:t>
            </a:r>
            <a:endParaRPr lang="hr-HR" baseline="0" dirty="0" smtClean="0"/>
          </a:p>
          <a:p>
            <a:r>
              <a:rPr lang="hr-HR" baseline="0" dirty="0" smtClean="0"/>
              <a:t>Slika desno – izvor Save Bohinjke</a:t>
            </a:r>
          </a:p>
          <a:p>
            <a:r>
              <a:rPr lang="hr-HR" baseline="0" dirty="0" smtClean="0"/>
              <a:t>Izvor Kupe: </a:t>
            </a:r>
            <a:r>
              <a:rPr lang="hr-HR" dirty="0" smtClean="0">
                <a:hlinkClick r:id="rId3"/>
              </a:rPr>
              <a:t>https://www.youtube.com/watch?v=QKTZ7vUtrcE</a:t>
            </a:r>
            <a:endParaRPr lang="hr-HR" dirty="0" smtClean="0"/>
          </a:p>
          <a:p>
            <a:r>
              <a:rPr lang="hr-HR" dirty="0" smtClean="0"/>
              <a:t>Izvor</a:t>
            </a:r>
            <a:r>
              <a:rPr lang="hr-HR" baseline="0" dirty="0" smtClean="0"/>
              <a:t> Cetine: </a:t>
            </a:r>
            <a:r>
              <a:rPr lang="hr-HR" dirty="0" smtClean="0">
                <a:hlinkClick r:id="rId4"/>
              </a:rPr>
              <a:t>https://www.youtube.com/watch?v=pGhA5ScleHI</a:t>
            </a:r>
            <a:endParaRPr lang="hr-HR" dirty="0" smtClean="0"/>
          </a:p>
          <a:p>
            <a:r>
              <a:rPr lang="hr-HR" dirty="0" smtClean="0"/>
              <a:t>Dokumentarni film o vrelu Une: </a:t>
            </a:r>
            <a:r>
              <a:rPr lang="hr-HR" dirty="0" smtClean="0">
                <a:hlinkClick r:id="rId5"/>
              </a:rPr>
              <a:t>https://www.youtube.com/watch?v=IP0o3RtRImY</a:t>
            </a:r>
            <a:endParaRPr lang="hr-HR" dirty="0" smtClean="0"/>
          </a:p>
          <a:p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uz pomoć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crtža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objasniti elemente tekućice (nacrtati na ploču glavni tok, označiti izvor i ušće, lijeve i desne pritoke i obale)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pokazati način određivanja lijeve i desne obale, odnosno lijevih i desnih pritoka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96B6-1346-47A4-A4D1-0BF085E313DB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742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Rivers</a:t>
            </a:r>
            <a:r>
              <a:rPr lang="hr-HR" dirty="0" smtClean="0"/>
              <a:t>,</a:t>
            </a:r>
            <a:r>
              <a:rPr lang="hr-HR" baseline="0" dirty="0" smtClean="0"/>
              <a:t> Junior </a:t>
            </a:r>
            <a:r>
              <a:rPr lang="hr-HR" baseline="0" dirty="0" err="1" smtClean="0"/>
              <a:t>Cert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Geography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revision</a:t>
            </a:r>
            <a:r>
              <a:rPr lang="hr-HR" baseline="0" dirty="0" smtClean="0"/>
              <a:t>: </a:t>
            </a:r>
            <a:r>
              <a:rPr lang="hr-HR" dirty="0" smtClean="0">
                <a:hlinkClick r:id="rId3"/>
              </a:rPr>
              <a:t>https://www.youtube.com/watch?v=06zTFc5_Ra8</a:t>
            </a:r>
            <a:endParaRPr lang="hr-HR" dirty="0" smtClean="0"/>
          </a:p>
          <a:p>
            <a:r>
              <a:rPr lang="hr-HR" dirty="0" err="1" smtClean="0"/>
              <a:t>Why</a:t>
            </a:r>
            <a:r>
              <a:rPr lang="hr-HR" dirty="0" smtClean="0"/>
              <a:t> do </a:t>
            </a:r>
            <a:r>
              <a:rPr lang="hr-HR" dirty="0" err="1" smtClean="0"/>
              <a:t>rivers</a:t>
            </a:r>
            <a:r>
              <a:rPr lang="hr-HR" dirty="0" smtClean="0"/>
              <a:t> </a:t>
            </a:r>
            <a:r>
              <a:rPr lang="hr-HR" dirty="0" err="1" smtClean="0"/>
              <a:t>curve</a:t>
            </a:r>
            <a:r>
              <a:rPr lang="hr-HR" dirty="0" smtClean="0"/>
              <a:t>: </a:t>
            </a:r>
            <a:r>
              <a:rPr lang="hr-HR" dirty="0" smtClean="0">
                <a:hlinkClick r:id="rId4"/>
              </a:rPr>
              <a:t>https://www.youtube.com/watch?v=8a3r-cG8Wic</a:t>
            </a:r>
            <a:endParaRPr lang="hr-HR" dirty="0" smtClean="0"/>
          </a:p>
          <a:p>
            <a:r>
              <a:rPr lang="hr-HR" dirty="0" err="1" smtClean="0"/>
              <a:t>Geography</a:t>
            </a:r>
            <a:r>
              <a:rPr lang="hr-HR" dirty="0" smtClean="0"/>
              <a:t> – </a:t>
            </a:r>
            <a:r>
              <a:rPr lang="hr-HR" dirty="0" err="1" smtClean="0"/>
              <a:t>stages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river</a:t>
            </a:r>
            <a:r>
              <a:rPr lang="hr-HR" dirty="0" smtClean="0"/>
              <a:t> </a:t>
            </a:r>
            <a:r>
              <a:rPr lang="hr-HR" dirty="0" smtClean="0">
                <a:hlinkClick r:id="rId5"/>
              </a:rPr>
              <a:t>https://www.youtube.com/watch?v=fdMmzY7XjFo</a:t>
            </a:r>
            <a:endParaRPr lang="hr-HR" dirty="0" smtClean="0"/>
          </a:p>
          <a:p>
            <a:r>
              <a:rPr lang="hr-HR" dirty="0" err="1" smtClean="0"/>
              <a:t>Geography</a:t>
            </a:r>
            <a:r>
              <a:rPr lang="hr-HR" baseline="0" dirty="0" smtClean="0"/>
              <a:t> – </a:t>
            </a:r>
            <a:r>
              <a:rPr lang="hr-HR" baseline="0" dirty="0" err="1" smtClean="0"/>
              <a:t>features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a </a:t>
            </a:r>
            <a:r>
              <a:rPr lang="hr-HR" baseline="0" dirty="0" err="1" smtClean="0"/>
              <a:t>river</a:t>
            </a:r>
            <a:r>
              <a:rPr lang="hr-HR" baseline="0" dirty="0" smtClean="0"/>
              <a:t> </a:t>
            </a:r>
            <a:r>
              <a:rPr lang="hr-HR" dirty="0" smtClean="0">
                <a:hlinkClick r:id="rId6"/>
              </a:rPr>
              <a:t>https://www.youtube.com/watch?v=xtrtxnXCDHQ</a:t>
            </a:r>
            <a:endParaRPr lang="hr-HR" dirty="0" smtClean="0"/>
          </a:p>
          <a:p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objašnjava razliku između gornjega i donjeg toka tekućice te to povezati sa saznanjima o oblikovanju reljefa vodom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96B6-1346-47A4-A4D1-0BF085E313DB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5755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River</a:t>
            </a:r>
            <a:r>
              <a:rPr lang="hr-HR" dirty="0" smtClean="0"/>
              <a:t> delta </a:t>
            </a:r>
            <a:r>
              <a:rPr lang="hr-HR" dirty="0" err="1" smtClean="0"/>
              <a:t>formation</a:t>
            </a:r>
            <a:r>
              <a:rPr lang="hr-HR" dirty="0" smtClean="0"/>
              <a:t>:</a:t>
            </a:r>
            <a:r>
              <a:rPr lang="hr-HR" baseline="0" dirty="0" smtClean="0"/>
              <a:t> </a:t>
            </a:r>
            <a:r>
              <a:rPr lang="hr-HR" dirty="0" smtClean="0">
                <a:hlinkClick r:id="rId3"/>
              </a:rPr>
              <a:t>https://www.youtube.com/watch?v=87uodj2bQtg</a:t>
            </a:r>
            <a:endParaRPr lang="hr-HR" dirty="0" smtClean="0"/>
          </a:p>
          <a:p>
            <a:r>
              <a:rPr lang="hr-HR" dirty="0" err="1" smtClean="0"/>
              <a:t>Why</a:t>
            </a:r>
            <a:r>
              <a:rPr lang="hr-HR" dirty="0" smtClean="0"/>
              <a:t> do </a:t>
            </a:r>
            <a:r>
              <a:rPr lang="hr-HR" dirty="0" err="1" smtClean="0"/>
              <a:t>river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deltas</a:t>
            </a:r>
            <a:r>
              <a:rPr lang="hr-HR" dirty="0" smtClean="0"/>
              <a:t>: </a:t>
            </a:r>
            <a:r>
              <a:rPr lang="hr-HR" dirty="0" smtClean="0">
                <a:hlinkClick r:id="rId4"/>
              </a:rPr>
              <a:t>https://www.youtube.com/watch?v=A47ythEcz74</a:t>
            </a:r>
            <a:endParaRPr lang="hr-HR" dirty="0" smtClean="0"/>
          </a:p>
          <a:p>
            <a:endParaRPr lang="hr-HR" dirty="0" smtClean="0"/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 zidnoj karti svijeta pokazati nekoliko velikih estuarija (npr. Laba, St.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Lowrence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 nekoliko velikih delti (npr. Nil, Volga, Dunav)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96B6-1346-47A4-A4D1-0BF085E313DB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7471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usmenim izlaganjem objasniti pojam ponornice i na karti Hrvatske pokazati neke naše najveće ponornice (Lika, Gacka) te ih povezati s krškim reljefom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96B6-1346-47A4-A4D1-0BF085E313DB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975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http://vodostaji.voda.hr/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https://meteo.hr/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https://meteo.hr/podaci.php?section=podaci_hidro&amp;param=vodostaj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96B6-1346-47A4-A4D1-0BF085E313DB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7636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usmenim izlaganjem definirati pojmove: porječje, slijev, razvodnica (objasniti ih na crtežu)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96B6-1346-47A4-A4D1-0BF085E313DB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0127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 t="37310" r="3226" b="43265"/>
          <a:stretch>
            <a:fillRect/>
          </a:stretch>
        </p:blipFill>
        <p:spPr bwMode="auto">
          <a:xfrm>
            <a:off x="0" y="0"/>
            <a:ext cx="9144000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hyperlink" Target="https://goo.gl/maps/gRTo4YJJ6BVmWqPD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tif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Tekućice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Vode na Zemlji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Slijev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18773" y="915567"/>
            <a:ext cx="4387642" cy="3758022"/>
          </a:xfrm>
        </p:spPr>
        <p:txBody>
          <a:bodyPr>
            <a:normAutofit/>
          </a:bodyPr>
          <a:lstStyle/>
          <a:p>
            <a:r>
              <a:rPr lang="hr-HR" dirty="0" smtClean="0"/>
              <a:t>Područje odakle pritječe voda površinski ili podzemno prema nekom moru (ili jezeru koje nije povezano s morem)</a:t>
            </a: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107504" y="1499394"/>
            <a:ext cx="4839196" cy="3317405"/>
            <a:chOff x="1247775" y="657225"/>
            <a:chExt cx="6654502" cy="3829050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5" y="657225"/>
              <a:ext cx="6648450" cy="3829050"/>
            </a:xfrm>
            <a:prstGeom prst="rect">
              <a:avLst/>
            </a:prstGeom>
          </p:spPr>
        </p:pic>
        <p:sp>
          <p:nvSpPr>
            <p:cNvPr id="5" name="Pravokutnik 4"/>
            <p:cNvSpPr/>
            <p:nvPr/>
          </p:nvSpPr>
          <p:spPr>
            <a:xfrm>
              <a:off x="7308304" y="657225"/>
              <a:ext cx="593973" cy="1440160"/>
            </a:xfrm>
            <a:prstGeom prst="rect">
              <a:avLst/>
            </a:prstGeom>
            <a:solidFill>
              <a:schemeClr val="bg1"/>
            </a:solidFill>
            <a:ln w="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xmlns="" val="29068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43559"/>
            <a:ext cx="4330824" cy="417646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Područje Hrvatske pripada Crnomorskom i Jadranskom slijevu</a:t>
            </a:r>
          </a:p>
          <a:p>
            <a:r>
              <a:rPr lang="hr-HR" b="1" dirty="0" err="1" smtClean="0"/>
              <a:t>Poriječje</a:t>
            </a:r>
            <a:r>
              <a:rPr lang="hr-HR" dirty="0" smtClean="0"/>
              <a:t> – prostor što ga tekućica odvodnjava sa svojim pritocima</a:t>
            </a:r>
          </a:p>
          <a:p>
            <a:r>
              <a:rPr lang="hr-HR" b="1" dirty="0" smtClean="0"/>
              <a:t>Razvodnica</a:t>
            </a:r>
            <a:r>
              <a:rPr lang="hr-HR" dirty="0" smtClean="0"/>
              <a:t> – granica između dva slijeva ili </a:t>
            </a:r>
            <a:r>
              <a:rPr lang="hr-HR" dirty="0" err="1" smtClean="0"/>
              <a:t>poriječja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43558"/>
            <a:ext cx="3851920" cy="388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ručno 5"/>
          <p:cNvSpPr/>
          <p:nvPr/>
        </p:nvSpPr>
        <p:spPr>
          <a:xfrm>
            <a:off x="5832475" y="1809750"/>
            <a:ext cx="996950" cy="1076325"/>
          </a:xfrm>
          <a:custGeom>
            <a:avLst/>
            <a:gdLst>
              <a:gd name="connsiteX0" fmla="*/ 0 w 996950"/>
              <a:gd name="connsiteY0" fmla="*/ 0 h 1076325"/>
              <a:gd name="connsiteX1" fmla="*/ 12700 w 996950"/>
              <a:gd name="connsiteY1" fmla="*/ 15875 h 1076325"/>
              <a:gd name="connsiteX2" fmla="*/ 22225 w 996950"/>
              <a:gd name="connsiteY2" fmla="*/ 22225 h 1076325"/>
              <a:gd name="connsiteX3" fmla="*/ 38100 w 996950"/>
              <a:gd name="connsiteY3" fmla="*/ 41275 h 1076325"/>
              <a:gd name="connsiteX4" fmla="*/ 57150 w 996950"/>
              <a:gd name="connsiteY4" fmla="*/ 53975 h 1076325"/>
              <a:gd name="connsiteX5" fmla="*/ 76200 w 996950"/>
              <a:gd name="connsiteY5" fmla="*/ 60325 h 1076325"/>
              <a:gd name="connsiteX6" fmla="*/ 92075 w 996950"/>
              <a:gd name="connsiteY6" fmla="*/ 79375 h 1076325"/>
              <a:gd name="connsiteX7" fmla="*/ 111125 w 996950"/>
              <a:gd name="connsiteY7" fmla="*/ 92075 h 1076325"/>
              <a:gd name="connsiteX8" fmla="*/ 120650 w 996950"/>
              <a:gd name="connsiteY8" fmla="*/ 101600 h 1076325"/>
              <a:gd name="connsiteX9" fmla="*/ 139700 w 996950"/>
              <a:gd name="connsiteY9" fmla="*/ 107950 h 1076325"/>
              <a:gd name="connsiteX10" fmla="*/ 155575 w 996950"/>
              <a:gd name="connsiteY10" fmla="*/ 120650 h 1076325"/>
              <a:gd name="connsiteX11" fmla="*/ 161925 w 996950"/>
              <a:gd name="connsiteY11" fmla="*/ 130175 h 1076325"/>
              <a:gd name="connsiteX12" fmla="*/ 174625 w 996950"/>
              <a:gd name="connsiteY12" fmla="*/ 139700 h 1076325"/>
              <a:gd name="connsiteX13" fmla="*/ 190500 w 996950"/>
              <a:gd name="connsiteY13" fmla="*/ 152400 h 1076325"/>
              <a:gd name="connsiteX14" fmla="*/ 203200 w 996950"/>
              <a:gd name="connsiteY14" fmla="*/ 168275 h 1076325"/>
              <a:gd name="connsiteX15" fmla="*/ 206375 w 996950"/>
              <a:gd name="connsiteY15" fmla="*/ 177800 h 1076325"/>
              <a:gd name="connsiteX16" fmla="*/ 215900 w 996950"/>
              <a:gd name="connsiteY16" fmla="*/ 187325 h 1076325"/>
              <a:gd name="connsiteX17" fmla="*/ 225425 w 996950"/>
              <a:gd name="connsiteY17" fmla="*/ 206375 h 1076325"/>
              <a:gd name="connsiteX18" fmla="*/ 231775 w 996950"/>
              <a:gd name="connsiteY18" fmla="*/ 225425 h 1076325"/>
              <a:gd name="connsiteX19" fmla="*/ 238125 w 996950"/>
              <a:gd name="connsiteY19" fmla="*/ 234950 h 1076325"/>
              <a:gd name="connsiteX20" fmla="*/ 241300 w 996950"/>
              <a:gd name="connsiteY20" fmla="*/ 244475 h 1076325"/>
              <a:gd name="connsiteX21" fmla="*/ 260350 w 996950"/>
              <a:gd name="connsiteY21" fmla="*/ 273050 h 1076325"/>
              <a:gd name="connsiteX22" fmla="*/ 266700 w 996950"/>
              <a:gd name="connsiteY22" fmla="*/ 282575 h 1076325"/>
              <a:gd name="connsiteX23" fmla="*/ 273050 w 996950"/>
              <a:gd name="connsiteY23" fmla="*/ 307975 h 1076325"/>
              <a:gd name="connsiteX24" fmla="*/ 279400 w 996950"/>
              <a:gd name="connsiteY24" fmla="*/ 327025 h 1076325"/>
              <a:gd name="connsiteX25" fmla="*/ 282575 w 996950"/>
              <a:gd name="connsiteY25" fmla="*/ 336550 h 1076325"/>
              <a:gd name="connsiteX26" fmla="*/ 292100 w 996950"/>
              <a:gd name="connsiteY26" fmla="*/ 368300 h 1076325"/>
              <a:gd name="connsiteX27" fmla="*/ 311150 w 996950"/>
              <a:gd name="connsiteY27" fmla="*/ 396875 h 1076325"/>
              <a:gd name="connsiteX28" fmla="*/ 317500 w 996950"/>
              <a:gd name="connsiteY28" fmla="*/ 406400 h 1076325"/>
              <a:gd name="connsiteX29" fmla="*/ 327025 w 996950"/>
              <a:gd name="connsiteY29" fmla="*/ 412750 h 1076325"/>
              <a:gd name="connsiteX30" fmla="*/ 346075 w 996950"/>
              <a:gd name="connsiteY30" fmla="*/ 428625 h 1076325"/>
              <a:gd name="connsiteX31" fmla="*/ 352425 w 996950"/>
              <a:gd name="connsiteY31" fmla="*/ 438150 h 1076325"/>
              <a:gd name="connsiteX32" fmla="*/ 371475 w 996950"/>
              <a:gd name="connsiteY32" fmla="*/ 450850 h 1076325"/>
              <a:gd name="connsiteX33" fmla="*/ 393700 w 996950"/>
              <a:gd name="connsiteY33" fmla="*/ 463550 h 1076325"/>
              <a:gd name="connsiteX34" fmla="*/ 419100 w 996950"/>
              <a:gd name="connsiteY34" fmla="*/ 469900 h 1076325"/>
              <a:gd name="connsiteX35" fmla="*/ 434975 w 996950"/>
              <a:gd name="connsiteY35" fmla="*/ 485775 h 1076325"/>
              <a:gd name="connsiteX36" fmla="*/ 450850 w 996950"/>
              <a:gd name="connsiteY36" fmla="*/ 501650 h 1076325"/>
              <a:gd name="connsiteX37" fmla="*/ 460375 w 996950"/>
              <a:gd name="connsiteY37" fmla="*/ 504825 h 1076325"/>
              <a:gd name="connsiteX38" fmla="*/ 469900 w 996950"/>
              <a:gd name="connsiteY38" fmla="*/ 511175 h 1076325"/>
              <a:gd name="connsiteX39" fmla="*/ 479425 w 996950"/>
              <a:gd name="connsiteY39" fmla="*/ 514350 h 1076325"/>
              <a:gd name="connsiteX40" fmla="*/ 498475 w 996950"/>
              <a:gd name="connsiteY40" fmla="*/ 527050 h 1076325"/>
              <a:gd name="connsiteX41" fmla="*/ 508000 w 996950"/>
              <a:gd name="connsiteY41" fmla="*/ 533400 h 1076325"/>
              <a:gd name="connsiteX42" fmla="*/ 527050 w 996950"/>
              <a:gd name="connsiteY42" fmla="*/ 542925 h 1076325"/>
              <a:gd name="connsiteX43" fmla="*/ 542925 w 996950"/>
              <a:gd name="connsiteY43" fmla="*/ 558800 h 1076325"/>
              <a:gd name="connsiteX44" fmla="*/ 558800 w 996950"/>
              <a:gd name="connsiteY44" fmla="*/ 571500 h 1076325"/>
              <a:gd name="connsiteX45" fmla="*/ 568325 w 996950"/>
              <a:gd name="connsiteY45" fmla="*/ 581025 h 1076325"/>
              <a:gd name="connsiteX46" fmla="*/ 577850 w 996950"/>
              <a:gd name="connsiteY46" fmla="*/ 587375 h 1076325"/>
              <a:gd name="connsiteX47" fmla="*/ 590550 w 996950"/>
              <a:gd name="connsiteY47" fmla="*/ 603250 h 1076325"/>
              <a:gd name="connsiteX48" fmla="*/ 603250 w 996950"/>
              <a:gd name="connsiteY48" fmla="*/ 615950 h 1076325"/>
              <a:gd name="connsiteX49" fmla="*/ 622300 w 996950"/>
              <a:gd name="connsiteY49" fmla="*/ 628650 h 1076325"/>
              <a:gd name="connsiteX50" fmla="*/ 641350 w 996950"/>
              <a:gd name="connsiteY50" fmla="*/ 635000 h 1076325"/>
              <a:gd name="connsiteX51" fmla="*/ 660400 w 996950"/>
              <a:gd name="connsiteY51" fmla="*/ 650875 h 1076325"/>
              <a:gd name="connsiteX52" fmla="*/ 679450 w 996950"/>
              <a:gd name="connsiteY52" fmla="*/ 663575 h 1076325"/>
              <a:gd name="connsiteX53" fmla="*/ 688975 w 996950"/>
              <a:gd name="connsiteY53" fmla="*/ 669925 h 1076325"/>
              <a:gd name="connsiteX54" fmla="*/ 698500 w 996950"/>
              <a:gd name="connsiteY54" fmla="*/ 676275 h 1076325"/>
              <a:gd name="connsiteX55" fmla="*/ 717550 w 996950"/>
              <a:gd name="connsiteY55" fmla="*/ 682625 h 1076325"/>
              <a:gd name="connsiteX56" fmla="*/ 727075 w 996950"/>
              <a:gd name="connsiteY56" fmla="*/ 692150 h 1076325"/>
              <a:gd name="connsiteX57" fmla="*/ 746125 w 996950"/>
              <a:gd name="connsiteY57" fmla="*/ 704850 h 1076325"/>
              <a:gd name="connsiteX58" fmla="*/ 758825 w 996950"/>
              <a:gd name="connsiteY58" fmla="*/ 720725 h 1076325"/>
              <a:gd name="connsiteX59" fmla="*/ 762000 w 996950"/>
              <a:gd name="connsiteY59" fmla="*/ 730250 h 1076325"/>
              <a:gd name="connsiteX60" fmla="*/ 774700 w 996950"/>
              <a:gd name="connsiteY60" fmla="*/ 749300 h 1076325"/>
              <a:gd name="connsiteX61" fmla="*/ 781050 w 996950"/>
              <a:gd name="connsiteY61" fmla="*/ 758825 h 1076325"/>
              <a:gd name="connsiteX62" fmla="*/ 784225 w 996950"/>
              <a:gd name="connsiteY62" fmla="*/ 768350 h 1076325"/>
              <a:gd name="connsiteX63" fmla="*/ 796925 w 996950"/>
              <a:gd name="connsiteY63" fmla="*/ 787400 h 1076325"/>
              <a:gd name="connsiteX64" fmla="*/ 803275 w 996950"/>
              <a:gd name="connsiteY64" fmla="*/ 812800 h 1076325"/>
              <a:gd name="connsiteX65" fmla="*/ 809625 w 996950"/>
              <a:gd name="connsiteY65" fmla="*/ 822325 h 1076325"/>
              <a:gd name="connsiteX66" fmla="*/ 815975 w 996950"/>
              <a:gd name="connsiteY66" fmla="*/ 841375 h 1076325"/>
              <a:gd name="connsiteX67" fmla="*/ 819150 w 996950"/>
              <a:gd name="connsiteY67" fmla="*/ 850900 h 1076325"/>
              <a:gd name="connsiteX68" fmla="*/ 822325 w 996950"/>
              <a:gd name="connsiteY68" fmla="*/ 860425 h 1076325"/>
              <a:gd name="connsiteX69" fmla="*/ 825500 w 996950"/>
              <a:gd name="connsiteY69" fmla="*/ 869950 h 1076325"/>
              <a:gd name="connsiteX70" fmla="*/ 844550 w 996950"/>
              <a:gd name="connsiteY70" fmla="*/ 882650 h 1076325"/>
              <a:gd name="connsiteX71" fmla="*/ 863600 w 996950"/>
              <a:gd name="connsiteY71" fmla="*/ 898525 h 1076325"/>
              <a:gd name="connsiteX72" fmla="*/ 876300 w 996950"/>
              <a:gd name="connsiteY72" fmla="*/ 917575 h 1076325"/>
              <a:gd name="connsiteX73" fmla="*/ 882650 w 996950"/>
              <a:gd name="connsiteY73" fmla="*/ 936625 h 1076325"/>
              <a:gd name="connsiteX74" fmla="*/ 892175 w 996950"/>
              <a:gd name="connsiteY74" fmla="*/ 955675 h 1076325"/>
              <a:gd name="connsiteX75" fmla="*/ 895350 w 996950"/>
              <a:gd name="connsiteY75" fmla="*/ 977900 h 1076325"/>
              <a:gd name="connsiteX76" fmla="*/ 901700 w 996950"/>
              <a:gd name="connsiteY76" fmla="*/ 996950 h 1076325"/>
              <a:gd name="connsiteX77" fmla="*/ 904875 w 996950"/>
              <a:gd name="connsiteY77" fmla="*/ 1009650 h 1076325"/>
              <a:gd name="connsiteX78" fmla="*/ 914400 w 996950"/>
              <a:gd name="connsiteY78" fmla="*/ 1044575 h 1076325"/>
              <a:gd name="connsiteX79" fmla="*/ 927100 w 996950"/>
              <a:gd name="connsiteY79" fmla="*/ 1063625 h 1076325"/>
              <a:gd name="connsiteX80" fmla="*/ 936625 w 996950"/>
              <a:gd name="connsiteY80" fmla="*/ 1066800 h 1076325"/>
              <a:gd name="connsiteX81" fmla="*/ 946150 w 996950"/>
              <a:gd name="connsiteY81" fmla="*/ 1073150 h 1076325"/>
              <a:gd name="connsiteX82" fmla="*/ 958850 w 996950"/>
              <a:gd name="connsiteY82" fmla="*/ 1076325 h 1076325"/>
              <a:gd name="connsiteX83" fmla="*/ 981075 w 996950"/>
              <a:gd name="connsiteY83" fmla="*/ 1069975 h 1076325"/>
              <a:gd name="connsiteX84" fmla="*/ 996950 w 996950"/>
              <a:gd name="connsiteY84" fmla="*/ 106680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96950" h="1076325">
                <a:moveTo>
                  <a:pt x="0" y="0"/>
                </a:moveTo>
                <a:cubicBezTo>
                  <a:pt x="4233" y="5292"/>
                  <a:pt x="7908" y="11083"/>
                  <a:pt x="12700" y="15875"/>
                </a:cubicBezTo>
                <a:cubicBezTo>
                  <a:pt x="15398" y="18573"/>
                  <a:pt x="19527" y="19527"/>
                  <a:pt x="22225" y="22225"/>
                </a:cubicBezTo>
                <a:cubicBezTo>
                  <a:pt x="40569" y="40569"/>
                  <a:pt x="14694" y="23070"/>
                  <a:pt x="38100" y="41275"/>
                </a:cubicBezTo>
                <a:cubicBezTo>
                  <a:pt x="44124" y="45960"/>
                  <a:pt x="49910" y="51562"/>
                  <a:pt x="57150" y="53975"/>
                </a:cubicBezTo>
                <a:lnTo>
                  <a:pt x="76200" y="60325"/>
                </a:lnTo>
                <a:cubicBezTo>
                  <a:pt x="81844" y="68792"/>
                  <a:pt x="83613" y="72793"/>
                  <a:pt x="92075" y="79375"/>
                </a:cubicBezTo>
                <a:cubicBezTo>
                  <a:pt x="98099" y="84060"/>
                  <a:pt x="105729" y="86679"/>
                  <a:pt x="111125" y="92075"/>
                </a:cubicBezTo>
                <a:cubicBezTo>
                  <a:pt x="114300" y="95250"/>
                  <a:pt x="116725" y="99419"/>
                  <a:pt x="120650" y="101600"/>
                </a:cubicBezTo>
                <a:cubicBezTo>
                  <a:pt x="126501" y="104851"/>
                  <a:pt x="139700" y="107950"/>
                  <a:pt x="139700" y="107950"/>
                </a:cubicBezTo>
                <a:cubicBezTo>
                  <a:pt x="157898" y="135247"/>
                  <a:pt x="133667" y="103123"/>
                  <a:pt x="155575" y="120650"/>
                </a:cubicBezTo>
                <a:cubicBezTo>
                  <a:pt x="158555" y="123034"/>
                  <a:pt x="159227" y="127477"/>
                  <a:pt x="161925" y="130175"/>
                </a:cubicBezTo>
                <a:cubicBezTo>
                  <a:pt x="165667" y="133917"/>
                  <a:pt x="170883" y="135958"/>
                  <a:pt x="174625" y="139700"/>
                </a:cubicBezTo>
                <a:cubicBezTo>
                  <a:pt x="188986" y="154061"/>
                  <a:pt x="171957" y="146219"/>
                  <a:pt x="190500" y="152400"/>
                </a:cubicBezTo>
                <a:cubicBezTo>
                  <a:pt x="198480" y="176341"/>
                  <a:pt x="186787" y="147759"/>
                  <a:pt x="203200" y="168275"/>
                </a:cubicBezTo>
                <a:cubicBezTo>
                  <a:pt x="205291" y="170888"/>
                  <a:pt x="204519" y="175015"/>
                  <a:pt x="206375" y="177800"/>
                </a:cubicBezTo>
                <a:cubicBezTo>
                  <a:pt x="208866" y="181536"/>
                  <a:pt x="212725" y="184150"/>
                  <a:pt x="215900" y="187325"/>
                </a:cubicBezTo>
                <a:cubicBezTo>
                  <a:pt x="227479" y="222063"/>
                  <a:pt x="209012" y="169446"/>
                  <a:pt x="225425" y="206375"/>
                </a:cubicBezTo>
                <a:cubicBezTo>
                  <a:pt x="228143" y="212492"/>
                  <a:pt x="229658" y="219075"/>
                  <a:pt x="231775" y="225425"/>
                </a:cubicBezTo>
                <a:cubicBezTo>
                  <a:pt x="232982" y="229045"/>
                  <a:pt x="236418" y="231537"/>
                  <a:pt x="238125" y="234950"/>
                </a:cubicBezTo>
                <a:cubicBezTo>
                  <a:pt x="239622" y="237943"/>
                  <a:pt x="239675" y="241549"/>
                  <a:pt x="241300" y="244475"/>
                </a:cubicBezTo>
                <a:lnTo>
                  <a:pt x="260350" y="273050"/>
                </a:lnTo>
                <a:cubicBezTo>
                  <a:pt x="262467" y="276225"/>
                  <a:pt x="265493" y="278955"/>
                  <a:pt x="266700" y="282575"/>
                </a:cubicBezTo>
                <a:cubicBezTo>
                  <a:pt x="276334" y="311476"/>
                  <a:pt x="261556" y="265830"/>
                  <a:pt x="273050" y="307975"/>
                </a:cubicBezTo>
                <a:cubicBezTo>
                  <a:pt x="274811" y="314433"/>
                  <a:pt x="277283" y="320675"/>
                  <a:pt x="279400" y="327025"/>
                </a:cubicBezTo>
                <a:cubicBezTo>
                  <a:pt x="280458" y="330200"/>
                  <a:pt x="281763" y="333303"/>
                  <a:pt x="282575" y="336550"/>
                </a:cubicBezTo>
                <a:cubicBezTo>
                  <a:pt x="284350" y="343649"/>
                  <a:pt x="289008" y="363662"/>
                  <a:pt x="292100" y="368300"/>
                </a:cubicBezTo>
                <a:lnTo>
                  <a:pt x="311150" y="396875"/>
                </a:lnTo>
                <a:cubicBezTo>
                  <a:pt x="313267" y="400050"/>
                  <a:pt x="314325" y="404283"/>
                  <a:pt x="317500" y="406400"/>
                </a:cubicBezTo>
                <a:cubicBezTo>
                  <a:pt x="320675" y="408517"/>
                  <a:pt x="324094" y="410307"/>
                  <a:pt x="327025" y="412750"/>
                </a:cubicBezTo>
                <a:cubicBezTo>
                  <a:pt x="351471" y="433122"/>
                  <a:pt x="322426" y="412859"/>
                  <a:pt x="346075" y="428625"/>
                </a:cubicBezTo>
                <a:cubicBezTo>
                  <a:pt x="348192" y="431800"/>
                  <a:pt x="349553" y="435637"/>
                  <a:pt x="352425" y="438150"/>
                </a:cubicBezTo>
                <a:cubicBezTo>
                  <a:pt x="358168" y="443176"/>
                  <a:pt x="365370" y="446271"/>
                  <a:pt x="371475" y="450850"/>
                </a:cubicBezTo>
                <a:cubicBezTo>
                  <a:pt x="383932" y="460193"/>
                  <a:pt x="381002" y="460087"/>
                  <a:pt x="393700" y="463550"/>
                </a:cubicBezTo>
                <a:cubicBezTo>
                  <a:pt x="402120" y="465846"/>
                  <a:pt x="419100" y="469900"/>
                  <a:pt x="419100" y="469900"/>
                </a:cubicBezTo>
                <a:cubicBezTo>
                  <a:pt x="436033" y="495300"/>
                  <a:pt x="413808" y="464608"/>
                  <a:pt x="434975" y="485775"/>
                </a:cubicBezTo>
                <a:cubicBezTo>
                  <a:pt x="447675" y="498475"/>
                  <a:pt x="433917" y="493183"/>
                  <a:pt x="450850" y="501650"/>
                </a:cubicBezTo>
                <a:cubicBezTo>
                  <a:pt x="453843" y="503147"/>
                  <a:pt x="457382" y="503328"/>
                  <a:pt x="460375" y="504825"/>
                </a:cubicBezTo>
                <a:cubicBezTo>
                  <a:pt x="463788" y="506532"/>
                  <a:pt x="466487" y="509468"/>
                  <a:pt x="469900" y="511175"/>
                </a:cubicBezTo>
                <a:cubicBezTo>
                  <a:pt x="472893" y="512672"/>
                  <a:pt x="476499" y="512725"/>
                  <a:pt x="479425" y="514350"/>
                </a:cubicBezTo>
                <a:cubicBezTo>
                  <a:pt x="486096" y="518056"/>
                  <a:pt x="492125" y="522817"/>
                  <a:pt x="498475" y="527050"/>
                </a:cubicBezTo>
                <a:cubicBezTo>
                  <a:pt x="501650" y="529167"/>
                  <a:pt x="504380" y="532193"/>
                  <a:pt x="508000" y="533400"/>
                </a:cubicBezTo>
                <a:cubicBezTo>
                  <a:pt x="521145" y="537782"/>
                  <a:pt x="514740" y="534719"/>
                  <a:pt x="527050" y="542925"/>
                </a:cubicBezTo>
                <a:cubicBezTo>
                  <a:pt x="543983" y="568325"/>
                  <a:pt x="521758" y="537633"/>
                  <a:pt x="542925" y="558800"/>
                </a:cubicBezTo>
                <a:cubicBezTo>
                  <a:pt x="557286" y="573161"/>
                  <a:pt x="540257" y="565319"/>
                  <a:pt x="558800" y="571500"/>
                </a:cubicBezTo>
                <a:cubicBezTo>
                  <a:pt x="561975" y="574675"/>
                  <a:pt x="564876" y="578150"/>
                  <a:pt x="568325" y="581025"/>
                </a:cubicBezTo>
                <a:cubicBezTo>
                  <a:pt x="571256" y="583468"/>
                  <a:pt x="575466" y="584395"/>
                  <a:pt x="577850" y="587375"/>
                </a:cubicBezTo>
                <a:cubicBezTo>
                  <a:pt x="595377" y="609283"/>
                  <a:pt x="563253" y="585052"/>
                  <a:pt x="590550" y="603250"/>
                </a:cubicBezTo>
                <a:cubicBezTo>
                  <a:pt x="595938" y="619414"/>
                  <a:pt x="589395" y="608253"/>
                  <a:pt x="603250" y="615950"/>
                </a:cubicBezTo>
                <a:cubicBezTo>
                  <a:pt x="609921" y="619656"/>
                  <a:pt x="615060" y="626237"/>
                  <a:pt x="622300" y="628650"/>
                </a:cubicBezTo>
                <a:cubicBezTo>
                  <a:pt x="628650" y="630767"/>
                  <a:pt x="635781" y="631287"/>
                  <a:pt x="641350" y="635000"/>
                </a:cubicBezTo>
                <a:cubicBezTo>
                  <a:pt x="675387" y="657691"/>
                  <a:pt x="623730" y="622354"/>
                  <a:pt x="660400" y="650875"/>
                </a:cubicBezTo>
                <a:cubicBezTo>
                  <a:pt x="666424" y="655560"/>
                  <a:pt x="673100" y="659342"/>
                  <a:pt x="679450" y="663575"/>
                </a:cubicBezTo>
                <a:lnTo>
                  <a:pt x="688975" y="669925"/>
                </a:lnTo>
                <a:cubicBezTo>
                  <a:pt x="692150" y="672042"/>
                  <a:pt x="694880" y="675068"/>
                  <a:pt x="698500" y="676275"/>
                </a:cubicBezTo>
                <a:lnTo>
                  <a:pt x="717550" y="682625"/>
                </a:lnTo>
                <a:cubicBezTo>
                  <a:pt x="720725" y="685800"/>
                  <a:pt x="723531" y="689393"/>
                  <a:pt x="727075" y="692150"/>
                </a:cubicBezTo>
                <a:cubicBezTo>
                  <a:pt x="733099" y="696835"/>
                  <a:pt x="746125" y="704850"/>
                  <a:pt x="746125" y="704850"/>
                </a:cubicBezTo>
                <a:cubicBezTo>
                  <a:pt x="754105" y="728791"/>
                  <a:pt x="742412" y="700209"/>
                  <a:pt x="758825" y="720725"/>
                </a:cubicBezTo>
                <a:cubicBezTo>
                  <a:pt x="760916" y="723338"/>
                  <a:pt x="760375" y="727324"/>
                  <a:pt x="762000" y="730250"/>
                </a:cubicBezTo>
                <a:cubicBezTo>
                  <a:pt x="765706" y="736921"/>
                  <a:pt x="770467" y="742950"/>
                  <a:pt x="774700" y="749300"/>
                </a:cubicBezTo>
                <a:cubicBezTo>
                  <a:pt x="776817" y="752475"/>
                  <a:pt x="779843" y="755205"/>
                  <a:pt x="781050" y="758825"/>
                </a:cubicBezTo>
                <a:cubicBezTo>
                  <a:pt x="782108" y="762000"/>
                  <a:pt x="782600" y="765424"/>
                  <a:pt x="784225" y="768350"/>
                </a:cubicBezTo>
                <a:cubicBezTo>
                  <a:pt x="787931" y="775021"/>
                  <a:pt x="796925" y="787400"/>
                  <a:pt x="796925" y="787400"/>
                </a:cubicBezTo>
                <a:cubicBezTo>
                  <a:pt x="798133" y="793438"/>
                  <a:pt x="800021" y="806291"/>
                  <a:pt x="803275" y="812800"/>
                </a:cubicBezTo>
                <a:cubicBezTo>
                  <a:pt x="804982" y="816213"/>
                  <a:pt x="808075" y="818838"/>
                  <a:pt x="809625" y="822325"/>
                </a:cubicBezTo>
                <a:cubicBezTo>
                  <a:pt x="812343" y="828442"/>
                  <a:pt x="813858" y="835025"/>
                  <a:pt x="815975" y="841375"/>
                </a:cubicBezTo>
                <a:lnTo>
                  <a:pt x="819150" y="850900"/>
                </a:lnTo>
                <a:lnTo>
                  <a:pt x="822325" y="860425"/>
                </a:lnTo>
                <a:cubicBezTo>
                  <a:pt x="823383" y="863600"/>
                  <a:pt x="822715" y="868094"/>
                  <a:pt x="825500" y="869950"/>
                </a:cubicBezTo>
                <a:cubicBezTo>
                  <a:pt x="831850" y="874183"/>
                  <a:pt x="839154" y="877254"/>
                  <a:pt x="844550" y="882650"/>
                </a:cubicBezTo>
                <a:cubicBezTo>
                  <a:pt x="856773" y="894873"/>
                  <a:pt x="850339" y="889684"/>
                  <a:pt x="863600" y="898525"/>
                </a:cubicBezTo>
                <a:cubicBezTo>
                  <a:pt x="867833" y="904875"/>
                  <a:pt x="873887" y="910335"/>
                  <a:pt x="876300" y="917575"/>
                </a:cubicBezTo>
                <a:cubicBezTo>
                  <a:pt x="878417" y="923925"/>
                  <a:pt x="878937" y="931056"/>
                  <a:pt x="882650" y="936625"/>
                </a:cubicBezTo>
                <a:cubicBezTo>
                  <a:pt x="890856" y="948935"/>
                  <a:pt x="887793" y="942530"/>
                  <a:pt x="892175" y="955675"/>
                </a:cubicBezTo>
                <a:cubicBezTo>
                  <a:pt x="893233" y="963083"/>
                  <a:pt x="893667" y="970608"/>
                  <a:pt x="895350" y="977900"/>
                </a:cubicBezTo>
                <a:cubicBezTo>
                  <a:pt x="896855" y="984422"/>
                  <a:pt x="900077" y="990456"/>
                  <a:pt x="901700" y="996950"/>
                </a:cubicBezTo>
                <a:cubicBezTo>
                  <a:pt x="902758" y="1001183"/>
                  <a:pt x="903928" y="1005390"/>
                  <a:pt x="904875" y="1009650"/>
                </a:cubicBezTo>
                <a:cubicBezTo>
                  <a:pt x="906863" y="1018596"/>
                  <a:pt x="909444" y="1037141"/>
                  <a:pt x="914400" y="1044575"/>
                </a:cubicBezTo>
                <a:cubicBezTo>
                  <a:pt x="918633" y="1050925"/>
                  <a:pt x="919860" y="1061212"/>
                  <a:pt x="927100" y="1063625"/>
                </a:cubicBezTo>
                <a:cubicBezTo>
                  <a:pt x="930275" y="1064683"/>
                  <a:pt x="933632" y="1065303"/>
                  <a:pt x="936625" y="1066800"/>
                </a:cubicBezTo>
                <a:cubicBezTo>
                  <a:pt x="940038" y="1068507"/>
                  <a:pt x="942643" y="1071647"/>
                  <a:pt x="946150" y="1073150"/>
                </a:cubicBezTo>
                <a:cubicBezTo>
                  <a:pt x="950161" y="1074869"/>
                  <a:pt x="954617" y="1075267"/>
                  <a:pt x="958850" y="1076325"/>
                </a:cubicBezTo>
                <a:cubicBezTo>
                  <a:pt x="981688" y="1068712"/>
                  <a:pt x="953168" y="1077948"/>
                  <a:pt x="981075" y="1069975"/>
                </a:cubicBezTo>
                <a:cubicBezTo>
                  <a:pt x="994530" y="1066131"/>
                  <a:pt x="986038" y="1066800"/>
                  <a:pt x="996950" y="1066800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512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Značenje rijeka</a:t>
            </a:r>
            <a:endParaRPr lang="hr-HR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588" y="1633714"/>
            <a:ext cx="4433499" cy="289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3714"/>
            <a:ext cx="3728737" cy="28908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utnik 5"/>
          <p:cNvSpPr/>
          <p:nvPr/>
        </p:nvSpPr>
        <p:spPr>
          <a:xfrm>
            <a:off x="6537120" y="1166803"/>
            <a:ext cx="2149680" cy="396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Obnovljivi izvor energije</a:t>
            </a:r>
            <a:endParaRPr lang="hr-HR" sz="1600" i="1" dirty="0"/>
          </a:p>
        </p:txBody>
      </p:sp>
    </p:spTree>
    <p:extLst>
      <p:ext uri="{BB962C8B-B14F-4D97-AF65-F5344CB8AC3E}">
        <p14:creationId xmlns:p14="http://schemas.microsoft.com/office/powerpoint/2010/main" xmlns="" val="28846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Što je delta? Uz pomoć priložene fotografije i satelitske slike opišite deltu. Kakvo značenje ima delta?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2379712"/>
            <a:ext cx="3163039" cy="2317749"/>
          </a:xfrm>
          <a:prstGeom prst="rect">
            <a:avLst/>
          </a:prstGeom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10156"/>
            <a:ext cx="3082349" cy="2263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34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Ponavljanje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906888" cy="3030985"/>
          </a:xfrm>
        </p:spPr>
        <p:txBody>
          <a:bodyPr>
            <a:normAutofit fontScale="70000" lnSpcReduction="20000"/>
          </a:bodyPr>
          <a:lstStyle/>
          <a:p>
            <a:r>
              <a:rPr lang="hr-HR" sz="2400" dirty="0"/>
              <a:t>Uz pomoć priložene satelitske slike opišite </a:t>
            </a:r>
            <a:r>
              <a:rPr lang="hr-HR" sz="2400" dirty="0" smtClean="0"/>
              <a:t>estuarij rijeke La Plata</a:t>
            </a:r>
            <a:r>
              <a:rPr lang="hr-HR" sz="2400" dirty="0"/>
              <a:t>. (</a:t>
            </a:r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goo.gl/maps/gRTo4YJJ6BVmWqPD7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Koji </a:t>
            </a:r>
            <a:r>
              <a:rPr lang="hr-HR" sz="2400" dirty="0"/>
              <a:t>se gradovi nalaze na tome ušću? Kakvo značenje ima estuarij? </a:t>
            </a:r>
            <a:endParaRPr lang="hr-HR" sz="2400" dirty="0" smtClean="0"/>
          </a:p>
          <a:p>
            <a:r>
              <a:rPr lang="hr-HR" sz="2400" dirty="0"/>
              <a:t>Pokažite na satelitskoj snimci rijeke koje se ulijevaju u La Platu. Kako nazivamo područje sa kojeg rijeke pritječu glavnom toku? </a:t>
            </a:r>
            <a:endParaRPr lang="hr-HR" sz="2400" dirty="0" smtClean="0"/>
          </a:p>
          <a:p>
            <a:r>
              <a:rPr lang="hr-HR" sz="2400" dirty="0" smtClean="0"/>
              <a:t>U </a:t>
            </a:r>
            <a:r>
              <a:rPr lang="hr-HR" sz="2400" dirty="0"/>
              <a:t>koji se ocean ulijeva rijeka La Plata? </a:t>
            </a:r>
            <a:endParaRPr lang="hr-HR" sz="2400" dirty="0" smtClean="0"/>
          </a:p>
          <a:p>
            <a:r>
              <a:rPr lang="hr-HR" sz="2400" dirty="0" smtClean="0"/>
              <a:t>Kako </a:t>
            </a:r>
            <a:r>
              <a:rPr lang="hr-HR" sz="2400" dirty="0"/>
              <a:t>nazivamo područje sa kojeg se rijeke slijevaju u more ili ocean? </a:t>
            </a:r>
            <a:endParaRPr lang="hr-HR" sz="2400" dirty="0" smtClean="0"/>
          </a:p>
          <a:p>
            <a:r>
              <a:rPr lang="hr-HR" sz="2400" dirty="0" smtClean="0"/>
              <a:t>Kakvo </a:t>
            </a:r>
            <a:r>
              <a:rPr lang="hr-HR" sz="2400" dirty="0"/>
              <a:t>značenje imaju rijeke?</a:t>
            </a:r>
          </a:p>
        </p:txBody>
      </p:sp>
      <p:pic>
        <p:nvPicPr>
          <p:cNvPr id="4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7654"/>
            <a:ext cx="3240142" cy="2592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366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Ponavljanje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86808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Zašto rijeka ponire u Zemlju? Kako nazivamo </a:t>
            </a:r>
            <a:r>
              <a:rPr lang="hr-HR" dirty="0" smtClean="0"/>
              <a:t>mjesto na </a:t>
            </a:r>
            <a:r>
              <a:rPr lang="hr-HR" dirty="0"/>
              <a:t>kojem rijeka ponire u Zemlju? </a:t>
            </a:r>
          </a:p>
          <a:p>
            <a:r>
              <a:rPr lang="hr-HR" dirty="0"/>
              <a:t>Kako nazivamo rijeku koja ponire u Zemlju i teče u podzemlju?</a:t>
            </a:r>
          </a:p>
          <a:p>
            <a:endParaRPr lang="hr-HR" dirty="0"/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29879"/>
            <a:ext cx="4062710" cy="3241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35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Ponavljanje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 pomoć teksta u udžbeniku objasnite pojmove:  </a:t>
            </a:r>
          </a:p>
          <a:p>
            <a:r>
              <a:rPr lang="hr-HR" dirty="0"/>
              <a:t>vodostaj, protok, riječni režim, kišnica, </a:t>
            </a:r>
            <a:r>
              <a:rPr lang="hr-HR" dirty="0" err="1"/>
              <a:t>snježnica</a:t>
            </a:r>
            <a:r>
              <a:rPr lang="hr-HR" dirty="0"/>
              <a:t>, </a:t>
            </a:r>
            <a:r>
              <a:rPr lang="hr-HR" dirty="0" err="1"/>
              <a:t>sočnica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669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 cstate="print"/>
          <a:srcRect t="25700" b="31841"/>
          <a:stretch/>
        </p:blipFill>
        <p:spPr>
          <a:xfrm>
            <a:off x="523390" y="818640"/>
            <a:ext cx="1816362" cy="17303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/>
          <a:srcRect l="6720" r="25337"/>
          <a:stretch/>
        </p:blipFill>
        <p:spPr>
          <a:xfrm>
            <a:off x="523390" y="2643758"/>
            <a:ext cx="4038050" cy="2128533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1"/>
          <a:stretch/>
        </p:blipFill>
        <p:spPr>
          <a:xfrm>
            <a:off x="4636588" y="785200"/>
            <a:ext cx="4338903" cy="4004344"/>
          </a:xfrm>
        </p:spPr>
      </p:pic>
      <p:sp>
        <p:nvSpPr>
          <p:cNvPr id="12" name="Pravokutnik 11"/>
          <p:cNvSpPr/>
          <p:nvPr/>
        </p:nvSpPr>
        <p:spPr>
          <a:xfrm>
            <a:off x="2411760" y="818640"/>
            <a:ext cx="2149680" cy="1730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Zašto je i danas važno pratiti vodostaj rijeka i jezera? Jeste li čuli za visoke vode? S kojom pojavom je to povezano?</a:t>
            </a:r>
            <a:endParaRPr lang="hr-HR" sz="1600" i="1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ografija Svjetlane ViÅ¡niÄ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94"/>
          <a:stretch/>
        </p:blipFill>
        <p:spPr bwMode="auto">
          <a:xfrm>
            <a:off x="107504" y="869032"/>
            <a:ext cx="2808312" cy="17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520453" y="2883889"/>
            <a:ext cx="2149680" cy="1730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Jesu li važna i razdoblja niskih vodostaja? Kako vodostaji rijeka utječu na život ljudi? Na koje gospodarske djelatnosti utječe vodostaj rijeka i jezera?</a:t>
            </a:r>
            <a:endParaRPr lang="hr-HR" sz="1600" i="1" dirty="0"/>
          </a:p>
        </p:txBody>
      </p:sp>
      <p:pic>
        <p:nvPicPr>
          <p:cNvPr id="1026" name="Picture 2" descr="Fotografija Svjetlane ViÅ¡niÄ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19"/>
          <a:stretch/>
        </p:blipFill>
        <p:spPr bwMode="auto">
          <a:xfrm>
            <a:off x="3203848" y="915566"/>
            <a:ext cx="276024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ija Svjetlane ViÅ¡niÄ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76"/>
          <a:stretch/>
        </p:blipFill>
        <p:spPr bwMode="auto">
          <a:xfrm>
            <a:off x="6252122" y="944097"/>
            <a:ext cx="2760241" cy="167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grafija Svjetlane ViÅ¡niÄ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58"/>
          <a:stretch/>
        </p:blipFill>
        <p:spPr bwMode="auto">
          <a:xfrm>
            <a:off x="5836987" y="2798295"/>
            <a:ext cx="3175376" cy="21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apio.net/images-p/2006198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50"/>
          <a:stretch/>
        </p:blipFill>
        <p:spPr bwMode="auto">
          <a:xfrm>
            <a:off x="107504" y="2798295"/>
            <a:ext cx="307234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00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800" b="1" dirty="0" smtClean="0"/>
              <a:t>Tekućica</a:t>
            </a:r>
            <a:r>
              <a:rPr lang="hr-HR" sz="2800" dirty="0" smtClean="0"/>
              <a:t> – voda koja otječe koritom pod utjecajem sile teže.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563686"/>
            <a:ext cx="2045612" cy="30305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9180" y="1563687"/>
            <a:ext cx="2015308" cy="303053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79512" y="1578105"/>
            <a:ext cx="2149680" cy="705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Manje tekućice - potoci</a:t>
            </a:r>
            <a:endParaRPr lang="hr-HR" sz="1600" i="1" dirty="0"/>
          </a:p>
        </p:txBody>
      </p:sp>
      <p:sp>
        <p:nvSpPr>
          <p:cNvPr id="7" name="Pravokutnik 6"/>
          <p:cNvSpPr/>
          <p:nvPr/>
        </p:nvSpPr>
        <p:spPr>
          <a:xfrm>
            <a:off x="4726576" y="1578105"/>
            <a:ext cx="2149680" cy="705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Veće tekućice - rijeke</a:t>
            </a:r>
            <a:endParaRPr lang="hr-HR" sz="1600" i="1" dirty="0"/>
          </a:p>
        </p:txBody>
      </p:sp>
    </p:spTree>
    <p:extLst>
      <p:ext uri="{BB962C8B-B14F-4D97-AF65-F5344CB8AC3E}">
        <p14:creationId xmlns:p14="http://schemas.microsoft.com/office/powerpoint/2010/main" xmlns="" val="12374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000" dirty="0" smtClean="0"/>
              <a:t>Izvor – mjesto na kojem voda istječe iz podzemlja</a:t>
            </a:r>
            <a:endParaRPr lang="hr-HR" sz="3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524533"/>
            <a:ext cx="4040716" cy="3030537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/>
          <a:srcRect t="28896" b="10905"/>
          <a:stretch/>
        </p:blipFill>
        <p:spPr>
          <a:xfrm>
            <a:off x="5076056" y="1497099"/>
            <a:ext cx="34290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6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63637"/>
            <a:ext cx="3682752" cy="31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734" r="7155"/>
          <a:stretch/>
        </p:blipFill>
        <p:spPr bwMode="auto">
          <a:xfrm>
            <a:off x="4703659" y="1613066"/>
            <a:ext cx="3888432" cy="304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avokutnik 5"/>
          <p:cNvSpPr/>
          <p:nvPr/>
        </p:nvSpPr>
        <p:spPr>
          <a:xfrm>
            <a:off x="1306088" y="852355"/>
            <a:ext cx="2149680" cy="705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Gornji tok – brzo otjecanje, odnošenje nanosa</a:t>
            </a:r>
            <a:endParaRPr lang="hr-HR" sz="1600" i="1" dirty="0"/>
          </a:p>
        </p:txBody>
      </p:sp>
      <p:sp>
        <p:nvSpPr>
          <p:cNvPr id="7" name="Pravokutnik 6"/>
          <p:cNvSpPr/>
          <p:nvPr/>
        </p:nvSpPr>
        <p:spPr>
          <a:xfrm>
            <a:off x="5573035" y="852354"/>
            <a:ext cx="2149680" cy="705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Donji tok - sporo otjecanje, taloženje nanosa</a:t>
            </a:r>
            <a:endParaRPr lang="hr-HR" sz="1600" i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66062"/>
            <a:ext cx="4169788" cy="2796164"/>
          </a:xfrm>
          <a:prstGeom prst="rect">
            <a:avLst/>
          </a:prstGeom>
        </p:spPr>
      </p:pic>
      <p:pic>
        <p:nvPicPr>
          <p:cNvPr id="9" name="Picture 2" descr="E:\školska knjiga\ppt predlosci i slike\slike2\originali\017_INGSEYFS04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5589" y="1624667"/>
            <a:ext cx="2037406" cy="3102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9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Ušće - mjesto </a:t>
            </a:r>
            <a:r>
              <a:rPr lang="hr-HR" sz="2800" dirty="0"/>
              <a:t>na kojemu se tekućica ulijeva u drugu tekućicu, jezero, močvaru ili </a:t>
            </a:r>
            <a:r>
              <a:rPr lang="hr-HR" sz="2800" dirty="0" smtClean="0"/>
              <a:t>more</a:t>
            </a:r>
            <a:endParaRPr lang="hr-HR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996" y="1587613"/>
            <a:ext cx="3497444" cy="31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18"/>
          <p:cNvSpPr/>
          <p:nvPr/>
        </p:nvSpPr>
        <p:spPr>
          <a:xfrm>
            <a:off x="5505191" y="1735864"/>
            <a:ext cx="2307169" cy="2204038"/>
          </a:xfrm>
          <a:custGeom>
            <a:avLst/>
            <a:gdLst>
              <a:gd name="connsiteX0" fmla="*/ 2194076 w 3050419"/>
              <a:gd name="connsiteY0" fmla="*/ 2818190 h 2818190"/>
              <a:gd name="connsiteX1" fmla="*/ 2310190 w 3050419"/>
              <a:gd name="connsiteY1" fmla="*/ 2585961 h 2818190"/>
              <a:gd name="connsiteX2" fmla="*/ 2034419 w 3050419"/>
              <a:gd name="connsiteY2" fmla="*/ 2310190 h 2818190"/>
              <a:gd name="connsiteX3" fmla="*/ 1134533 w 3050419"/>
              <a:gd name="connsiteY3" fmla="*/ 1642533 h 2818190"/>
              <a:gd name="connsiteX4" fmla="*/ 176590 w 3050419"/>
              <a:gd name="connsiteY4" fmla="*/ 829733 h 2818190"/>
              <a:gd name="connsiteX5" fmla="*/ 74990 w 3050419"/>
              <a:gd name="connsiteY5" fmla="*/ 263676 h 2818190"/>
              <a:gd name="connsiteX6" fmla="*/ 104019 w 3050419"/>
              <a:gd name="connsiteY6" fmla="*/ 16933 h 2818190"/>
              <a:gd name="connsiteX7" fmla="*/ 307219 w 3050419"/>
              <a:gd name="connsiteY7" fmla="*/ 365276 h 2818190"/>
              <a:gd name="connsiteX8" fmla="*/ 597504 w 3050419"/>
              <a:gd name="connsiteY8" fmla="*/ 641047 h 2818190"/>
              <a:gd name="connsiteX9" fmla="*/ 1410304 w 3050419"/>
              <a:gd name="connsiteY9" fmla="*/ 1279676 h 2818190"/>
              <a:gd name="connsiteX10" fmla="*/ 2411790 w 3050419"/>
              <a:gd name="connsiteY10" fmla="*/ 1845733 h 2818190"/>
              <a:gd name="connsiteX11" fmla="*/ 3050419 w 3050419"/>
              <a:gd name="connsiteY11" fmla="*/ 2179561 h 281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0419" h="2818190">
                <a:moveTo>
                  <a:pt x="2194076" y="2818190"/>
                </a:moveTo>
                <a:cubicBezTo>
                  <a:pt x="2265437" y="2744409"/>
                  <a:pt x="2336799" y="2670628"/>
                  <a:pt x="2310190" y="2585961"/>
                </a:cubicBezTo>
                <a:cubicBezTo>
                  <a:pt x="2283581" y="2501294"/>
                  <a:pt x="2230362" y="2467428"/>
                  <a:pt x="2034419" y="2310190"/>
                </a:cubicBezTo>
                <a:cubicBezTo>
                  <a:pt x="1838476" y="2152952"/>
                  <a:pt x="1444171" y="1889276"/>
                  <a:pt x="1134533" y="1642533"/>
                </a:cubicBezTo>
                <a:cubicBezTo>
                  <a:pt x="824895" y="1395790"/>
                  <a:pt x="353180" y="1059542"/>
                  <a:pt x="176590" y="829733"/>
                </a:cubicBezTo>
                <a:cubicBezTo>
                  <a:pt x="0" y="599924"/>
                  <a:pt x="87085" y="399143"/>
                  <a:pt x="74990" y="263676"/>
                </a:cubicBezTo>
                <a:cubicBezTo>
                  <a:pt x="62895" y="128209"/>
                  <a:pt x="65314" y="0"/>
                  <a:pt x="104019" y="16933"/>
                </a:cubicBezTo>
                <a:cubicBezTo>
                  <a:pt x="142724" y="33866"/>
                  <a:pt x="224972" y="261257"/>
                  <a:pt x="307219" y="365276"/>
                </a:cubicBezTo>
                <a:cubicBezTo>
                  <a:pt x="389466" y="469295"/>
                  <a:pt x="413657" y="488647"/>
                  <a:pt x="597504" y="641047"/>
                </a:cubicBezTo>
                <a:cubicBezTo>
                  <a:pt x="781351" y="793447"/>
                  <a:pt x="1107923" y="1078895"/>
                  <a:pt x="1410304" y="1279676"/>
                </a:cubicBezTo>
                <a:cubicBezTo>
                  <a:pt x="1712685" y="1480457"/>
                  <a:pt x="2138438" y="1695752"/>
                  <a:pt x="2411790" y="1845733"/>
                </a:cubicBezTo>
                <a:cubicBezTo>
                  <a:pt x="2685142" y="1995714"/>
                  <a:pt x="2867780" y="2087637"/>
                  <a:pt x="3050419" y="217956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7" name="Grupa 16"/>
          <p:cNvGrpSpPr/>
          <p:nvPr/>
        </p:nvGrpSpPr>
        <p:grpSpPr>
          <a:xfrm>
            <a:off x="611560" y="1587613"/>
            <a:ext cx="3703356" cy="3191534"/>
            <a:chOff x="358868" y="1059582"/>
            <a:chExt cx="4273076" cy="36242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868" y="1059582"/>
              <a:ext cx="4273076" cy="362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Freeform 5"/>
            <p:cNvSpPr/>
            <p:nvPr/>
          </p:nvSpPr>
          <p:spPr>
            <a:xfrm>
              <a:off x="377948" y="2374039"/>
              <a:ext cx="1484312" cy="2295525"/>
            </a:xfrm>
            <a:custGeom>
              <a:avLst/>
              <a:gdLst>
                <a:gd name="connsiteX0" fmla="*/ 1285875 w 1484312"/>
                <a:gd name="connsiteY0" fmla="*/ 2295525 h 2295525"/>
                <a:gd name="connsiteX1" fmla="*/ 1171575 w 1484312"/>
                <a:gd name="connsiteY1" fmla="*/ 2105025 h 2295525"/>
                <a:gd name="connsiteX2" fmla="*/ 1181100 w 1484312"/>
                <a:gd name="connsiteY2" fmla="*/ 1771650 h 2295525"/>
                <a:gd name="connsiteX3" fmla="*/ 1333500 w 1484312"/>
                <a:gd name="connsiteY3" fmla="*/ 1438275 h 2295525"/>
                <a:gd name="connsiteX4" fmla="*/ 1438275 w 1484312"/>
                <a:gd name="connsiteY4" fmla="*/ 1104900 h 2295525"/>
                <a:gd name="connsiteX5" fmla="*/ 1457325 w 1484312"/>
                <a:gd name="connsiteY5" fmla="*/ 809625 h 2295525"/>
                <a:gd name="connsiteX6" fmla="*/ 1276350 w 1484312"/>
                <a:gd name="connsiteY6" fmla="*/ 552450 h 2295525"/>
                <a:gd name="connsiteX7" fmla="*/ 828675 w 1484312"/>
                <a:gd name="connsiteY7" fmla="*/ 285750 h 2295525"/>
                <a:gd name="connsiteX8" fmla="*/ 390525 w 1484312"/>
                <a:gd name="connsiteY8" fmla="*/ 114300 h 2295525"/>
                <a:gd name="connsiteX9" fmla="*/ 0 w 1484312"/>
                <a:gd name="connsiteY9" fmla="*/ 0 h 229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4312" h="2295525">
                  <a:moveTo>
                    <a:pt x="1285875" y="2295525"/>
                  </a:moveTo>
                  <a:cubicBezTo>
                    <a:pt x="1237456" y="2243931"/>
                    <a:pt x="1189037" y="2192337"/>
                    <a:pt x="1171575" y="2105025"/>
                  </a:cubicBezTo>
                  <a:cubicBezTo>
                    <a:pt x="1154113" y="2017713"/>
                    <a:pt x="1154113" y="1882775"/>
                    <a:pt x="1181100" y="1771650"/>
                  </a:cubicBezTo>
                  <a:cubicBezTo>
                    <a:pt x="1208087" y="1660525"/>
                    <a:pt x="1290638" y="1549400"/>
                    <a:pt x="1333500" y="1438275"/>
                  </a:cubicBezTo>
                  <a:cubicBezTo>
                    <a:pt x="1376363" y="1327150"/>
                    <a:pt x="1417638" y="1209675"/>
                    <a:pt x="1438275" y="1104900"/>
                  </a:cubicBezTo>
                  <a:cubicBezTo>
                    <a:pt x="1458912" y="1000125"/>
                    <a:pt x="1484312" y="901700"/>
                    <a:pt x="1457325" y="809625"/>
                  </a:cubicBezTo>
                  <a:cubicBezTo>
                    <a:pt x="1430338" y="717550"/>
                    <a:pt x="1381125" y="639762"/>
                    <a:pt x="1276350" y="552450"/>
                  </a:cubicBezTo>
                  <a:cubicBezTo>
                    <a:pt x="1171575" y="465138"/>
                    <a:pt x="976312" y="358775"/>
                    <a:pt x="828675" y="285750"/>
                  </a:cubicBezTo>
                  <a:cubicBezTo>
                    <a:pt x="681038" y="212725"/>
                    <a:pt x="528637" y="161925"/>
                    <a:pt x="390525" y="114300"/>
                  </a:cubicBezTo>
                  <a:cubicBezTo>
                    <a:pt x="252413" y="66675"/>
                    <a:pt x="126206" y="33337"/>
                    <a:pt x="0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Freeform 6"/>
            <p:cNvSpPr/>
            <p:nvPr/>
          </p:nvSpPr>
          <p:spPr>
            <a:xfrm>
              <a:off x="1701923" y="1907314"/>
              <a:ext cx="885825" cy="1019175"/>
            </a:xfrm>
            <a:custGeom>
              <a:avLst/>
              <a:gdLst>
                <a:gd name="connsiteX0" fmla="*/ 0 w 885825"/>
                <a:gd name="connsiteY0" fmla="*/ 1019175 h 1019175"/>
                <a:gd name="connsiteX1" fmla="*/ 228600 w 885825"/>
                <a:gd name="connsiteY1" fmla="*/ 647700 h 1019175"/>
                <a:gd name="connsiteX2" fmla="*/ 533400 w 885825"/>
                <a:gd name="connsiteY2" fmla="*/ 342900 h 1019175"/>
                <a:gd name="connsiteX3" fmla="*/ 723900 w 885825"/>
                <a:gd name="connsiteY3" fmla="*/ 114300 h 1019175"/>
                <a:gd name="connsiteX4" fmla="*/ 885825 w 885825"/>
                <a:gd name="connsiteY4" fmla="*/ 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1019175">
                  <a:moveTo>
                    <a:pt x="0" y="1019175"/>
                  </a:moveTo>
                  <a:cubicBezTo>
                    <a:pt x="69850" y="889794"/>
                    <a:pt x="139700" y="760413"/>
                    <a:pt x="228600" y="647700"/>
                  </a:cubicBezTo>
                  <a:cubicBezTo>
                    <a:pt x="317500" y="534988"/>
                    <a:pt x="450850" y="431800"/>
                    <a:pt x="533400" y="342900"/>
                  </a:cubicBezTo>
                  <a:cubicBezTo>
                    <a:pt x="615950" y="254000"/>
                    <a:pt x="665163" y="171450"/>
                    <a:pt x="723900" y="114300"/>
                  </a:cubicBezTo>
                  <a:cubicBezTo>
                    <a:pt x="782637" y="57150"/>
                    <a:pt x="834231" y="28575"/>
                    <a:pt x="88582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Freeform 7"/>
            <p:cNvSpPr/>
            <p:nvPr/>
          </p:nvSpPr>
          <p:spPr>
            <a:xfrm>
              <a:off x="591343" y="2056874"/>
              <a:ext cx="920080" cy="745790"/>
            </a:xfrm>
            <a:custGeom>
              <a:avLst/>
              <a:gdLst>
                <a:gd name="connsiteX0" fmla="*/ 920080 w 920080"/>
                <a:gd name="connsiteY0" fmla="*/ 745790 h 745790"/>
                <a:gd name="connsiteX1" fmla="*/ 891505 w 920080"/>
                <a:gd name="connsiteY1" fmla="*/ 688640 h 745790"/>
                <a:gd name="connsiteX2" fmla="*/ 872455 w 920080"/>
                <a:gd name="connsiteY2" fmla="*/ 621965 h 745790"/>
                <a:gd name="connsiteX3" fmla="*/ 815305 w 920080"/>
                <a:gd name="connsiteY3" fmla="*/ 574340 h 745790"/>
                <a:gd name="connsiteX4" fmla="*/ 786730 w 920080"/>
                <a:gd name="connsiteY4" fmla="*/ 545765 h 745790"/>
                <a:gd name="connsiteX5" fmla="*/ 758155 w 920080"/>
                <a:gd name="connsiteY5" fmla="*/ 536240 h 745790"/>
                <a:gd name="connsiteX6" fmla="*/ 729580 w 920080"/>
                <a:gd name="connsiteY6" fmla="*/ 517190 h 745790"/>
                <a:gd name="connsiteX7" fmla="*/ 681955 w 920080"/>
                <a:gd name="connsiteY7" fmla="*/ 469565 h 745790"/>
                <a:gd name="connsiteX8" fmla="*/ 662905 w 920080"/>
                <a:gd name="connsiteY8" fmla="*/ 440990 h 745790"/>
                <a:gd name="connsiteX9" fmla="*/ 634330 w 920080"/>
                <a:gd name="connsiteY9" fmla="*/ 412415 h 745790"/>
                <a:gd name="connsiteX10" fmla="*/ 615280 w 920080"/>
                <a:gd name="connsiteY10" fmla="*/ 374315 h 745790"/>
                <a:gd name="connsiteX11" fmla="*/ 577180 w 920080"/>
                <a:gd name="connsiteY11" fmla="*/ 364790 h 745790"/>
                <a:gd name="connsiteX12" fmla="*/ 481930 w 920080"/>
                <a:gd name="connsiteY12" fmla="*/ 298115 h 745790"/>
                <a:gd name="connsiteX13" fmla="*/ 424780 w 920080"/>
                <a:gd name="connsiteY13" fmla="*/ 279065 h 745790"/>
                <a:gd name="connsiteX14" fmla="*/ 377155 w 920080"/>
                <a:gd name="connsiteY14" fmla="*/ 260015 h 745790"/>
                <a:gd name="connsiteX15" fmla="*/ 339055 w 920080"/>
                <a:gd name="connsiteY15" fmla="*/ 250490 h 745790"/>
                <a:gd name="connsiteX16" fmla="*/ 272380 w 920080"/>
                <a:gd name="connsiteY16" fmla="*/ 202865 h 745790"/>
                <a:gd name="connsiteX17" fmla="*/ 215230 w 920080"/>
                <a:gd name="connsiteY17" fmla="*/ 164765 h 745790"/>
                <a:gd name="connsiteX18" fmla="*/ 186655 w 920080"/>
                <a:gd name="connsiteY18" fmla="*/ 136190 h 745790"/>
                <a:gd name="connsiteX19" fmla="*/ 129505 w 920080"/>
                <a:gd name="connsiteY19" fmla="*/ 98090 h 745790"/>
                <a:gd name="connsiteX20" fmla="*/ 110455 w 920080"/>
                <a:gd name="connsiteY20" fmla="*/ 69515 h 745790"/>
                <a:gd name="connsiteX21" fmla="*/ 43780 w 920080"/>
                <a:gd name="connsiteY21" fmla="*/ 21890 h 745790"/>
                <a:gd name="connsiteX22" fmla="*/ 5680 w 920080"/>
                <a:gd name="connsiteY22" fmla="*/ 2840 h 74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0080" h="745790">
                  <a:moveTo>
                    <a:pt x="920080" y="745790"/>
                  </a:moveTo>
                  <a:cubicBezTo>
                    <a:pt x="899208" y="714481"/>
                    <a:pt x="901364" y="723146"/>
                    <a:pt x="891505" y="688640"/>
                  </a:cubicBezTo>
                  <a:cubicBezTo>
                    <a:pt x="889917" y="683083"/>
                    <a:pt x="878164" y="630529"/>
                    <a:pt x="872455" y="621965"/>
                  </a:cubicBezTo>
                  <a:cubicBezTo>
                    <a:pt x="851584" y="590659"/>
                    <a:pt x="841661" y="596304"/>
                    <a:pt x="815305" y="574340"/>
                  </a:cubicBezTo>
                  <a:cubicBezTo>
                    <a:pt x="804957" y="565716"/>
                    <a:pt x="797938" y="553237"/>
                    <a:pt x="786730" y="545765"/>
                  </a:cubicBezTo>
                  <a:cubicBezTo>
                    <a:pt x="778376" y="540196"/>
                    <a:pt x="767135" y="540730"/>
                    <a:pt x="758155" y="536240"/>
                  </a:cubicBezTo>
                  <a:cubicBezTo>
                    <a:pt x="747916" y="531120"/>
                    <a:pt x="739105" y="523540"/>
                    <a:pt x="729580" y="517190"/>
                  </a:cubicBezTo>
                  <a:cubicBezTo>
                    <a:pt x="678780" y="440990"/>
                    <a:pt x="745455" y="533065"/>
                    <a:pt x="681955" y="469565"/>
                  </a:cubicBezTo>
                  <a:cubicBezTo>
                    <a:pt x="673860" y="461470"/>
                    <a:pt x="670234" y="449784"/>
                    <a:pt x="662905" y="440990"/>
                  </a:cubicBezTo>
                  <a:cubicBezTo>
                    <a:pt x="654281" y="430642"/>
                    <a:pt x="642160" y="423376"/>
                    <a:pt x="634330" y="412415"/>
                  </a:cubicBezTo>
                  <a:cubicBezTo>
                    <a:pt x="626077" y="400861"/>
                    <a:pt x="626188" y="383405"/>
                    <a:pt x="615280" y="374315"/>
                  </a:cubicBezTo>
                  <a:cubicBezTo>
                    <a:pt x="605223" y="365934"/>
                    <a:pt x="589880" y="367965"/>
                    <a:pt x="577180" y="364790"/>
                  </a:cubicBezTo>
                  <a:cubicBezTo>
                    <a:pt x="559792" y="351749"/>
                    <a:pt x="496002" y="302806"/>
                    <a:pt x="481930" y="298115"/>
                  </a:cubicBezTo>
                  <a:cubicBezTo>
                    <a:pt x="462880" y="291765"/>
                    <a:pt x="443424" y="286523"/>
                    <a:pt x="424780" y="279065"/>
                  </a:cubicBezTo>
                  <a:cubicBezTo>
                    <a:pt x="408905" y="272715"/>
                    <a:pt x="393375" y="265422"/>
                    <a:pt x="377155" y="260015"/>
                  </a:cubicBezTo>
                  <a:cubicBezTo>
                    <a:pt x="364736" y="255875"/>
                    <a:pt x="351755" y="253665"/>
                    <a:pt x="339055" y="250490"/>
                  </a:cubicBezTo>
                  <a:cubicBezTo>
                    <a:pt x="246154" y="188556"/>
                    <a:pt x="390525" y="285567"/>
                    <a:pt x="272380" y="202865"/>
                  </a:cubicBezTo>
                  <a:cubicBezTo>
                    <a:pt x="253623" y="189735"/>
                    <a:pt x="231419" y="180954"/>
                    <a:pt x="215230" y="164765"/>
                  </a:cubicBezTo>
                  <a:cubicBezTo>
                    <a:pt x="205705" y="155240"/>
                    <a:pt x="197288" y="144460"/>
                    <a:pt x="186655" y="136190"/>
                  </a:cubicBezTo>
                  <a:cubicBezTo>
                    <a:pt x="168583" y="122134"/>
                    <a:pt x="129505" y="98090"/>
                    <a:pt x="129505" y="98090"/>
                  </a:cubicBezTo>
                  <a:cubicBezTo>
                    <a:pt x="123155" y="88565"/>
                    <a:pt x="118550" y="77610"/>
                    <a:pt x="110455" y="69515"/>
                  </a:cubicBezTo>
                  <a:cubicBezTo>
                    <a:pt x="106141" y="65201"/>
                    <a:pt x="54597" y="27298"/>
                    <a:pt x="43780" y="21890"/>
                  </a:cubicBezTo>
                  <a:cubicBezTo>
                    <a:pt x="0" y="0"/>
                    <a:pt x="27199" y="24359"/>
                    <a:pt x="5680" y="284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968498" y="1878739"/>
              <a:ext cx="438150" cy="742950"/>
            </a:xfrm>
            <a:custGeom>
              <a:avLst/>
              <a:gdLst>
                <a:gd name="connsiteX0" fmla="*/ 428625 w 438150"/>
                <a:gd name="connsiteY0" fmla="*/ 742950 h 742950"/>
                <a:gd name="connsiteX1" fmla="*/ 438150 w 438150"/>
                <a:gd name="connsiteY1" fmla="*/ 695325 h 742950"/>
                <a:gd name="connsiteX2" fmla="*/ 419100 w 438150"/>
                <a:gd name="connsiteY2" fmla="*/ 600075 h 742950"/>
                <a:gd name="connsiteX3" fmla="*/ 409575 w 438150"/>
                <a:gd name="connsiteY3" fmla="*/ 561975 h 742950"/>
                <a:gd name="connsiteX4" fmla="*/ 400050 w 438150"/>
                <a:gd name="connsiteY4" fmla="*/ 533400 h 742950"/>
                <a:gd name="connsiteX5" fmla="*/ 390525 w 438150"/>
                <a:gd name="connsiteY5" fmla="*/ 495300 h 742950"/>
                <a:gd name="connsiteX6" fmla="*/ 371475 w 438150"/>
                <a:gd name="connsiteY6" fmla="*/ 466725 h 742950"/>
                <a:gd name="connsiteX7" fmla="*/ 342900 w 438150"/>
                <a:gd name="connsiteY7" fmla="*/ 409575 h 742950"/>
                <a:gd name="connsiteX8" fmla="*/ 285750 w 438150"/>
                <a:gd name="connsiteY8" fmla="*/ 361950 h 742950"/>
                <a:gd name="connsiteX9" fmla="*/ 228600 w 438150"/>
                <a:gd name="connsiteY9" fmla="*/ 304800 h 742950"/>
                <a:gd name="connsiteX10" fmla="*/ 200025 w 438150"/>
                <a:gd name="connsiteY10" fmla="*/ 276225 h 742950"/>
                <a:gd name="connsiteX11" fmla="*/ 123825 w 438150"/>
                <a:gd name="connsiteY11" fmla="*/ 161925 h 742950"/>
                <a:gd name="connsiteX12" fmla="*/ 104775 w 438150"/>
                <a:gd name="connsiteY12" fmla="*/ 133350 h 742950"/>
                <a:gd name="connsiteX13" fmla="*/ 95250 w 438150"/>
                <a:gd name="connsiteY13" fmla="*/ 104775 h 742950"/>
                <a:gd name="connsiteX14" fmla="*/ 57150 w 438150"/>
                <a:gd name="connsiteY14" fmla="*/ 47625 h 742950"/>
                <a:gd name="connsiteX15" fmla="*/ 38100 w 438150"/>
                <a:gd name="connsiteY15" fmla="*/ 19050 h 742950"/>
                <a:gd name="connsiteX16" fmla="*/ 0 w 438150"/>
                <a:gd name="connsiteY16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8150" h="742950">
                  <a:moveTo>
                    <a:pt x="428625" y="742950"/>
                  </a:moveTo>
                  <a:cubicBezTo>
                    <a:pt x="431800" y="727075"/>
                    <a:pt x="438150" y="711514"/>
                    <a:pt x="438150" y="695325"/>
                  </a:cubicBezTo>
                  <a:cubicBezTo>
                    <a:pt x="438150" y="638431"/>
                    <a:pt x="430830" y="641129"/>
                    <a:pt x="419100" y="600075"/>
                  </a:cubicBezTo>
                  <a:cubicBezTo>
                    <a:pt x="415504" y="587488"/>
                    <a:pt x="413171" y="574562"/>
                    <a:pt x="409575" y="561975"/>
                  </a:cubicBezTo>
                  <a:cubicBezTo>
                    <a:pt x="406817" y="552321"/>
                    <a:pt x="402808" y="543054"/>
                    <a:pt x="400050" y="533400"/>
                  </a:cubicBezTo>
                  <a:cubicBezTo>
                    <a:pt x="396454" y="520813"/>
                    <a:pt x="395682" y="507332"/>
                    <a:pt x="390525" y="495300"/>
                  </a:cubicBezTo>
                  <a:cubicBezTo>
                    <a:pt x="386016" y="484778"/>
                    <a:pt x="376595" y="476964"/>
                    <a:pt x="371475" y="466725"/>
                  </a:cubicBezTo>
                  <a:cubicBezTo>
                    <a:pt x="349996" y="423767"/>
                    <a:pt x="377022" y="450521"/>
                    <a:pt x="342900" y="409575"/>
                  </a:cubicBezTo>
                  <a:cubicBezTo>
                    <a:pt x="296366" y="353734"/>
                    <a:pt x="333916" y="404764"/>
                    <a:pt x="285750" y="361950"/>
                  </a:cubicBezTo>
                  <a:cubicBezTo>
                    <a:pt x="265614" y="344052"/>
                    <a:pt x="247650" y="323850"/>
                    <a:pt x="228600" y="304800"/>
                  </a:cubicBezTo>
                  <a:cubicBezTo>
                    <a:pt x="219075" y="295275"/>
                    <a:pt x="207497" y="287433"/>
                    <a:pt x="200025" y="276225"/>
                  </a:cubicBezTo>
                  <a:lnTo>
                    <a:pt x="123825" y="161925"/>
                  </a:lnTo>
                  <a:cubicBezTo>
                    <a:pt x="117475" y="152400"/>
                    <a:pt x="108395" y="144210"/>
                    <a:pt x="104775" y="133350"/>
                  </a:cubicBezTo>
                  <a:cubicBezTo>
                    <a:pt x="101600" y="123825"/>
                    <a:pt x="100126" y="113552"/>
                    <a:pt x="95250" y="104775"/>
                  </a:cubicBezTo>
                  <a:cubicBezTo>
                    <a:pt x="84131" y="84761"/>
                    <a:pt x="69850" y="66675"/>
                    <a:pt x="57150" y="47625"/>
                  </a:cubicBezTo>
                  <a:cubicBezTo>
                    <a:pt x="50800" y="38100"/>
                    <a:pt x="48960" y="22670"/>
                    <a:pt x="38100" y="19050"/>
                  </a:cubicBezTo>
                  <a:cubicBezTo>
                    <a:pt x="5265" y="8105"/>
                    <a:pt x="16625" y="16625"/>
                    <a:pt x="0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82848" y="1735864"/>
              <a:ext cx="754444" cy="971550"/>
            </a:xfrm>
            <a:custGeom>
              <a:avLst/>
              <a:gdLst>
                <a:gd name="connsiteX0" fmla="*/ 0 w 754444"/>
                <a:gd name="connsiteY0" fmla="*/ 971550 h 971550"/>
                <a:gd name="connsiteX1" fmla="*/ 19050 w 754444"/>
                <a:gd name="connsiteY1" fmla="*/ 942975 h 971550"/>
                <a:gd name="connsiteX2" fmla="*/ 57150 w 754444"/>
                <a:gd name="connsiteY2" fmla="*/ 857250 h 971550"/>
                <a:gd name="connsiteX3" fmla="*/ 114300 w 754444"/>
                <a:gd name="connsiteY3" fmla="*/ 819150 h 971550"/>
                <a:gd name="connsiteX4" fmla="*/ 171450 w 754444"/>
                <a:gd name="connsiteY4" fmla="*/ 800100 h 971550"/>
                <a:gd name="connsiteX5" fmla="*/ 228600 w 754444"/>
                <a:gd name="connsiteY5" fmla="*/ 771525 h 971550"/>
                <a:gd name="connsiteX6" fmla="*/ 295275 w 754444"/>
                <a:gd name="connsiteY6" fmla="*/ 723900 h 971550"/>
                <a:gd name="connsiteX7" fmla="*/ 323850 w 754444"/>
                <a:gd name="connsiteY7" fmla="*/ 695325 h 971550"/>
                <a:gd name="connsiteX8" fmla="*/ 352425 w 754444"/>
                <a:gd name="connsiteY8" fmla="*/ 685800 h 971550"/>
                <a:gd name="connsiteX9" fmla="*/ 381000 w 754444"/>
                <a:gd name="connsiteY9" fmla="*/ 666750 h 971550"/>
                <a:gd name="connsiteX10" fmla="*/ 419100 w 754444"/>
                <a:gd name="connsiteY10" fmla="*/ 647700 h 971550"/>
                <a:gd name="connsiteX11" fmla="*/ 476250 w 754444"/>
                <a:gd name="connsiteY11" fmla="*/ 609600 h 971550"/>
                <a:gd name="connsiteX12" fmla="*/ 504825 w 754444"/>
                <a:gd name="connsiteY12" fmla="*/ 552450 h 971550"/>
                <a:gd name="connsiteX13" fmla="*/ 514350 w 754444"/>
                <a:gd name="connsiteY13" fmla="*/ 523875 h 971550"/>
                <a:gd name="connsiteX14" fmla="*/ 542925 w 754444"/>
                <a:gd name="connsiteY14" fmla="*/ 504825 h 971550"/>
                <a:gd name="connsiteX15" fmla="*/ 561975 w 754444"/>
                <a:gd name="connsiteY15" fmla="*/ 466725 h 971550"/>
                <a:gd name="connsiteX16" fmla="*/ 619125 w 754444"/>
                <a:gd name="connsiteY16" fmla="*/ 419100 h 971550"/>
                <a:gd name="connsiteX17" fmla="*/ 647700 w 754444"/>
                <a:gd name="connsiteY17" fmla="*/ 352425 h 971550"/>
                <a:gd name="connsiteX18" fmla="*/ 657225 w 754444"/>
                <a:gd name="connsiteY18" fmla="*/ 314325 h 971550"/>
                <a:gd name="connsiteX19" fmla="*/ 666750 w 754444"/>
                <a:gd name="connsiteY19" fmla="*/ 285750 h 971550"/>
                <a:gd name="connsiteX20" fmla="*/ 685800 w 754444"/>
                <a:gd name="connsiteY20" fmla="*/ 190500 h 971550"/>
                <a:gd name="connsiteX21" fmla="*/ 695325 w 754444"/>
                <a:gd name="connsiteY21" fmla="*/ 161925 h 971550"/>
                <a:gd name="connsiteX22" fmla="*/ 714375 w 754444"/>
                <a:gd name="connsiteY22" fmla="*/ 133350 h 971550"/>
                <a:gd name="connsiteX23" fmla="*/ 723900 w 754444"/>
                <a:gd name="connsiteY23" fmla="*/ 104775 h 971550"/>
                <a:gd name="connsiteX24" fmla="*/ 752475 w 754444"/>
                <a:gd name="connsiteY24" fmla="*/ 47625 h 971550"/>
                <a:gd name="connsiteX25" fmla="*/ 752475 w 754444"/>
                <a:gd name="connsiteY25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4444" h="971550">
                  <a:moveTo>
                    <a:pt x="0" y="971550"/>
                  </a:moveTo>
                  <a:cubicBezTo>
                    <a:pt x="6350" y="962025"/>
                    <a:pt x="14401" y="953436"/>
                    <a:pt x="19050" y="942975"/>
                  </a:cubicBezTo>
                  <a:cubicBezTo>
                    <a:pt x="30015" y="918303"/>
                    <a:pt x="33634" y="877826"/>
                    <a:pt x="57150" y="857250"/>
                  </a:cubicBezTo>
                  <a:cubicBezTo>
                    <a:pt x="74380" y="842173"/>
                    <a:pt x="92580" y="826390"/>
                    <a:pt x="114300" y="819150"/>
                  </a:cubicBezTo>
                  <a:cubicBezTo>
                    <a:pt x="133350" y="812800"/>
                    <a:pt x="154742" y="811239"/>
                    <a:pt x="171450" y="800100"/>
                  </a:cubicBezTo>
                  <a:cubicBezTo>
                    <a:pt x="208379" y="775481"/>
                    <a:pt x="189165" y="784670"/>
                    <a:pt x="228600" y="771525"/>
                  </a:cubicBezTo>
                  <a:cubicBezTo>
                    <a:pt x="302896" y="697229"/>
                    <a:pt x="207516" y="786585"/>
                    <a:pt x="295275" y="723900"/>
                  </a:cubicBezTo>
                  <a:cubicBezTo>
                    <a:pt x="306236" y="716070"/>
                    <a:pt x="312642" y="702797"/>
                    <a:pt x="323850" y="695325"/>
                  </a:cubicBezTo>
                  <a:cubicBezTo>
                    <a:pt x="332204" y="689756"/>
                    <a:pt x="343445" y="690290"/>
                    <a:pt x="352425" y="685800"/>
                  </a:cubicBezTo>
                  <a:cubicBezTo>
                    <a:pt x="362664" y="680680"/>
                    <a:pt x="371061" y="672430"/>
                    <a:pt x="381000" y="666750"/>
                  </a:cubicBezTo>
                  <a:cubicBezTo>
                    <a:pt x="393328" y="659705"/>
                    <a:pt x="406924" y="655005"/>
                    <a:pt x="419100" y="647700"/>
                  </a:cubicBezTo>
                  <a:cubicBezTo>
                    <a:pt x="438733" y="635920"/>
                    <a:pt x="476250" y="609600"/>
                    <a:pt x="476250" y="609600"/>
                  </a:cubicBezTo>
                  <a:cubicBezTo>
                    <a:pt x="500191" y="537776"/>
                    <a:pt x="467896" y="626308"/>
                    <a:pt x="504825" y="552450"/>
                  </a:cubicBezTo>
                  <a:cubicBezTo>
                    <a:pt x="509315" y="543470"/>
                    <a:pt x="508078" y="531715"/>
                    <a:pt x="514350" y="523875"/>
                  </a:cubicBezTo>
                  <a:cubicBezTo>
                    <a:pt x="521501" y="514936"/>
                    <a:pt x="533400" y="511175"/>
                    <a:pt x="542925" y="504825"/>
                  </a:cubicBezTo>
                  <a:cubicBezTo>
                    <a:pt x="549275" y="492125"/>
                    <a:pt x="553722" y="478279"/>
                    <a:pt x="561975" y="466725"/>
                  </a:cubicBezTo>
                  <a:cubicBezTo>
                    <a:pt x="578643" y="443390"/>
                    <a:pt x="596340" y="434290"/>
                    <a:pt x="619125" y="419100"/>
                  </a:cubicBezTo>
                  <a:cubicBezTo>
                    <a:pt x="646471" y="309717"/>
                    <a:pt x="608233" y="444515"/>
                    <a:pt x="647700" y="352425"/>
                  </a:cubicBezTo>
                  <a:cubicBezTo>
                    <a:pt x="652857" y="340393"/>
                    <a:pt x="653629" y="326912"/>
                    <a:pt x="657225" y="314325"/>
                  </a:cubicBezTo>
                  <a:cubicBezTo>
                    <a:pt x="659983" y="304671"/>
                    <a:pt x="664572" y="295551"/>
                    <a:pt x="666750" y="285750"/>
                  </a:cubicBezTo>
                  <a:cubicBezTo>
                    <a:pt x="685462" y="201548"/>
                    <a:pt x="666823" y="256920"/>
                    <a:pt x="685800" y="190500"/>
                  </a:cubicBezTo>
                  <a:cubicBezTo>
                    <a:pt x="688558" y="180846"/>
                    <a:pt x="690835" y="170905"/>
                    <a:pt x="695325" y="161925"/>
                  </a:cubicBezTo>
                  <a:cubicBezTo>
                    <a:pt x="700445" y="151686"/>
                    <a:pt x="709255" y="143589"/>
                    <a:pt x="714375" y="133350"/>
                  </a:cubicBezTo>
                  <a:cubicBezTo>
                    <a:pt x="718865" y="124370"/>
                    <a:pt x="719410" y="113755"/>
                    <a:pt x="723900" y="104775"/>
                  </a:cubicBezTo>
                  <a:cubicBezTo>
                    <a:pt x="738081" y="76413"/>
                    <a:pt x="748485" y="79547"/>
                    <a:pt x="752475" y="47625"/>
                  </a:cubicBezTo>
                  <a:cubicBezTo>
                    <a:pt x="754444" y="31873"/>
                    <a:pt x="752475" y="15875"/>
                    <a:pt x="75247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530051" y="1697764"/>
              <a:ext cx="105197" cy="857250"/>
            </a:xfrm>
            <a:custGeom>
              <a:avLst/>
              <a:gdLst>
                <a:gd name="connsiteX0" fmla="*/ 105197 w 105197"/>
                <a:gd name="connsiteY0" fmla="*/ 857250 h 857250"/>
                <a:gd name="connsiteX1" fmla="*/ 95672 w 105197"/>
                <a:gd name="connsiteY1" fmla="*/ 514350 h 857250"/>
                <a:gd name="connsiteX2" fmla="*/ 76622 w 105197"/>
                <a:gd name="connsiteY2" fmla="*/ 457200 h 857250"/>
                <a:gd name="connsiteX3" fmla="*/ 57572 w 105197"/>
                <a:gd name="connsiteY3" fmla="*/ 381000 h 857250"/>
                <a:gd name="connsiteX4" fmla="*/ 38522 w 105197"/>
                <a:gd name="connsiteY4" fmla="*/ 352425 h 857250"/>
                <a:gd name="connsiteX5" fmla="*/ 19472 w 105197"/>
                <a:gd name="connsiteY5" fmla="*/ 266700 h 857250"/>
                <a:gd name="connsiteX6" fmla="*/ 9947 w 105197"/>
                <a:gd name="connsiteY6" fmla="*/ 161925 h 857250"/>
                <a:gd name="connsiteX7" fmla="*/ 422 w 105197"/>
                <a:gd name="connsiteY7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197" h="857250">
                  <a:moveTo>
                    <a:pt x="105197" y="857250"/>
                  </a:moveTo>
                  <a:cubicBezTo>
                    <a:pt x="102022" y="742950"/>
                    <a:pt x="103819" y="628404"/>
                    <a:pt x="95672" y="514350"/>
                  </a:cubicBezTo>
                  <a:cubicBezTo>
                    <a:pt x="94241" y="494321"/>
                    <a:pt x="80560" y="476891"/>
                    <a:pt x="76622" y="457200"/>
                  </a:cubicBezTo>
                  <a:cubicBezTo>
                    <a:pt x="72999" y="439086"/>
                    <a:pt x="67335" y="400526"/>
                    <a:pt x="57572" y="381000"/>
                  </a:cubicBezTo>
                  <a:cubicBezTo>
                    <a:pt x="52452" y="370761"/>
                    <a:pt x="44872" y="361950"/>
                    <a:pt x="38522" y="352425"/>
                  </a:cubicBezTo>
                  <a:cubicBezTo>
                    <a:pt x="32404" y="327953"/>
                    <a:pt x="22495" y="290885"/>
                    <a:pt x="19472" y="266700"/>
                  </a:cubicBezTo>
                  <a:cubicBezTo>
                    <a:pt x="15122" y="231902"/>
                    <a:pt x="12637" y="196891"/>
                    <a:pt x="9947" y="161925"/>
                  </a:cubicBezTo>
                  <a:cubicBezTo>
                    <a:pt x="0" y="32609"/>
                    <a:pt x="422" y="64134"/>
                    <a:pt x="422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Freeform 13"/>
            <p:cNvSpPr/>
            <p:nvPr/>
          </p:nvSpPr>
          <p:spPr>
            <a:xfrm>
              <a:off x="1330448" y="1659664"/>
              <a:ext cx="148379" cy="666750"/>
            </a:xfrm>
            <a:custGeom>
              <a:avLst/>
              <a:gdLst>
                <a:gd name="connsiteX0" fmla="*/ 19050 w 148379"/>
                <a:gd name="connsiteY0" fmla="*/ 666750 h 666750"/>
                <a:gd name="connsiteX1" fmla="*/ 0 w 148379"/>
                <a:gd name="connsiteY1" fmla="*/ 638175 h 666750"/>
                <a:gd name="connsiteX2" fmla="*/ 47625 w 148379"/>
                <a:gd name="connsiteY2" fmla="*/ 552450 h 666750"/>
                <a:gd name="connsiteX3" fmla="*/ 76200 w 148379"/>
                <a:gd name="connsiteY3" fmla="*/ 495300 h 666750"/>
                <a:gd name="connsiteX4" fmla="*/ 85725 w 148379"/>
                <a:gd name="connsiteY4" fmla="*/ 466725 h 666750"/>
                <a:gd name="connsiteX5" fmla="*/ 104775 w 148379"/>
                <a:gd name="connsiteY5" fmla="*/ 438150 h 666750"/>
                <a:gd name="connsiteX6" fmla="*/ 123825 w 148379"/>
                <a:gd name="connsiteY6" fmla="*/ 381000 h 666750"/>
                <a:gd name="connsiteX7" fmla="*/ 133350 w 148379"/>
                <a:gd name="connsiteY7" fmla="*/ 352425 h 666750"/>
                <a:gd name="connsiteX8" fmla="*/ 133350 w 148379"/>
                <a:gd name="connsiteY8" fmla="*/ 114300 h 666750"/>
                <a:gd name="connsiteX9" fmla="*/ 114300 w 148379"/>
                <a:gd name="connsiteY9" fmla="*/ 47625 h 666750"/>
                <a:gd name="connsiteX10" fmla="*/ 76200 w 148379"/>
                <a:gd name="connsiteY10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79" h="666750">
                  <a:moveTo>
                    <a:pt x="19050" y="666750"/>
                  </a:moveTo>
                  <a:cubicBezTo>
                    <a:pt x="12700" y="657225"/>
                    <a:pt x="0" y="649623"/>
                    <a:pt x="0" y="638175"/>
                  </a:cubicBezTo>
                  <a:cubicBezTo>
                    <a:pt x="0" y="591556"/>
                    <a:pt x="20488" y="579587"/>
                    <a:pt x="47625" y="552450"/>
                  </a:cubicBezTo>
                  <a:cubicBezTo>
                    <a:pt x="71566" y="480626"/>
                    <a:pt x="39271" y="569158"/>
                    <a:pt x="76200" y="495300"/>
                  </a:cubicBezTo>
                  <a:cubicBezTo>
                    <a:pt x="80690" y="486320"/>
                    <a:pt x="81235" y="475705"/>
                    <a:pt x="85725" y="466725"/>
                  </a:cubicBezTo>
                  <a:cubicBezTo>
                    <a:pt x="90845" y="456486"/>
                    <a:pt x="100126" y="448611"/>
                    <a:pt x="104775" y="438150"/>
                  </a:cubicBezTo>
                  <a:cubicBezTo>
                    <a:pt x="112930" y="419800"/>
                    <a:pt x="117475" y="400050"/>
                    <a:pt x="123825" y="381000"/>
                  </a:cubicBezTo>
                  <a:lnTo>
                    <a:pt x="133350" y="352425"/>
                  </a:lnTo>
                  <a:cubicBezTo>
                    <a:pt x="144544" y="229290"/>
                    <a:pt x="148379" y="249565"/>
                    <a:pt x="133350" y="114300"/>
                  </a:cubicBezTo>
                  <a:cubicBezTo>
                    <a:pt x="132478" y="106452"/>
                    <a:pt x="119460" y="57946"/>
                    <a:pt x="114300" y="47625"/>
                  </a:cubicBezTo>
                  <a:cubicBezTo>
                    <a:pt x="102284" y="23594"/>
                    <a:pt x="93919" y="17719"/>
                    <a:pt x="76200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Freeform 15"/>
            <p:cNvSpPr/>
            <p:nvPr/>
          </p:nvSpPr>
          <p:spPr>
            <a:xfrm>
              <a:off x="2278500" y="1793014"/>
              <a:ext cx="54743" cy="352425"/>
            </a:xfrm>
            <a:custGeom>
              <a:avLst/>
              <a:gdLst>
                <a:gd name="connsiteX0" fmla="*/ 33023 w 54743"/>
                <a:gd name="connsiteY0" fmla="*/ 352425 h 352425"/>
                <a:gd name="connsiteX1" fmla="*/ 4448 w 54743"/>
                <a:gd name="connsiteY1" fmla="*/ 333375 h 352425"/>
                <a:gd name="connsiteX2" fmla="*/ 13973 w 54743"/>
                <a:gd name="connsiteY2" fmla="*/ 285750 h 352425"/>
                <a:gd name="connsiteX3" fmla="*/ 23498 w 54743"/>
                <a:gd name="connsiteY3" fmla="*/ 257175 h 352425"/>
                <a:gd name="connsiteX4" fmla="*/ 42548 w 54743"/>
                <a:gd name="connsiteY4" fmla="*/ 180975 h 352425"/>
                <a:gd name="connsiteX5" fmla="*/ 52073 w 54743"/>
                <a:gd name="connsiteY5" fmla="*/ 152400 h 352425"/>
                <a:gd name="connsiteX6" fmla="*/ 52073 w 54743"/>
                <a:gd name="connsiteY6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43" h="352425">
                  <a:moveTo>
                    <a:pt x="33023" y="352425"/>
                  </a:moveTo>
                  <a:cubicBezTo>
                    <a:pt x="23498" y="346075"/>
                    <a:pt x="7593" y="344382"/>
                    <a:pt x="4448" y="333375"/>
                  </a:cubicBezTo>
                  <a:cubicBezTo>
                    <a:pt x="0" y="317809"/>
                    <a:pt x="10046" y="301456"/>
                    <a:pt x="13973" y="285750"/>
                  </a:cubicBezTo>
                  <a:cubicBezTo>
                    <a:pt x="16408" y="276010"/>
                    <a:pt x="20856" y="266861"/>
                    <a:pt x="23498" y="257175"/>
                  </a:cubicBezTo>
                  <a:cubicBezTo>
                    <a:pt x="30387" y="231916"/>
                    <a:pt x="34269" y="205813"/>
                    <a:pt x="42548" y="180975"/>
                  </a:cubicBezTo>
                  <a:cubicBezTo>
                    <a:pt x="45723" y="171450"/>
                    <a:pt x="51545" y="162426"/>
                    <a:pt x="52073" y="152400"/>
                  </a:cubicBezTo>
                  <a:cubicBezTo>
                    <a:pt x="54743" y="101670"/>
                    <a:pt x="52073" y="50800"/>
                    <a:pt x="52073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Freeform 21"/>
            <p:cNvSpPr/>
            <p:nvPr/>
          </p:nvSpPr>
          <p:spPr>
            <a:xfrm>
              <a:off x="1176234" y="1769033"/>
              <a:ext cx="275771" cy="330595"/>
            </a:xfrm>
            <a:custGeom>
              <a:avLst/>
              <a:gdLst>
                <a:gd name="connsiteX0" fmla="*/ 275771 w 275771"/>
                <a:gd name="connsiteY0" fmla="*/ 330595 h 330595"/>
                <a:gd name="connsiteX1" fmla="*/ 188685 w 275771"/>
                <a:gd name="connsiteY1" fmla="*/ 316081 h 330595"/>
                <a:gd name="connsiteX2" fmla="*/ 101600 w 275771"/>
                <a:gd name="connsiteY2" fmla="*/ 287052 h 330595"/>
                <a:gd name="connsiteX3" fmla="*/ 72571 w 275771"/>
                <a:gd name="connsiteY3" fmla="*/ 214481 h 330595"/>
                <a:gd name="connsiteX4" fmla="*/ 43543 w 275771"/>
                <a:gd name="connsiteY4" fmla="*/ 170938 h 330595"/>
                <a:gd name="connsiteX5" fmla="*/ 0 w 275771"/>
                <a:gd name="connsiteY5" fmla="*/ 11281 h 33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771" h="330595">
                  <a:moveTo>
                    <a:pt x="275771" y="330595"/>
                  </a:moveTo>
                  <a:cubicBezTo>
                    <a:pt x="246742" y="325757"/>
                    <a:pt x="217235" y="323219"/>
                    <a:pt x="188685" y="316081"/>
                  </a:cubicBezTo>
                  <a:cubicBezTo>
                    <a:pt x="159000" y="308660"/>
                    <a:pt x="101600" y="287052"/>
                    <a:pt x="101600" y="287052"/>
                  </a:cubicBezTo>
                  <a:cubicBezTo>
                    <a:pt x="91924" y="262862"/>
                    <a:pt x="84223" y="237784"/>
                    <a:pt x="72571" y="214481"/>
                  </a:cubicBezTo>
                  <a:cubicBezTo>
                    <a:pt x="64770" y="198879"/>
                    <a:pt x="47774" y="187861"/>
                    <a:pt x="43543" y="170938"/>
                  </a:cubicBezTo>
                  <a:cubicBezTo>
                    <a:pt x="808" y="0"/>
                    <a:pt x="68349" y="79632"/>
                    <a:pt x="0" y="1128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Freeform 22"/>
            <p:cNvSpPr/>
            <p:nvPr/>
          </p:nvSpPr>
          <p:spPr>
            <a:xfrm>
              <a:off x="1626177" y="1627485"/>
              <a:ext cx="382739" cy="573743"/>
            </a:xfrm>
            <a:custGeom>
              <a:avLst/>
              <a:gdLst>
                <a:gd name="connsiteX0" fmla="*/ 0 w 382739"/>
                <a:gd name="connsiteY0" fmla="*/ 573743 h 573743"/>
                <a:gd name="connsiteX1" fmla="*/ 58057 w 382739"/>
                <a:gd name="connsiteY1" fmla="*/ 559229 h 573743"/>
                <a:gd name="connsiteX2" fmla="*/ 87085 w 382739"/>
                <a:gd name="connsiteY2" fmla="*/ 515686 h 573743"/>
                <a:gd name="connsiteX3" fmla="*/ 130628 w 382739"/>
                <a:gd name="connsiteY3" fmla="*/ 486658 h 573743"/>
                <a:gd name="connsiteX4" fmla="*/ 159657 w 382739"/>
                <a:gd name="connsiteY4" fmla="*/ 428600 h 573743"/>
                <a:gd name="connsiteX5" fmla="*/ 203200 w 382739"/>
                <a:gd name="connsiteY5" fmla="*/ 312486 h 573743"/>
                <a:gd name="connsiteX6" fmla="*/ 246742 w 382739"/>
                <a:gd name="connsiteY6" fmla="*/ 268943 h 573743"/>
                <a:gd name="connsiteX7" fmla="*/ 261257 w 382739"/>
                <a:gd name="connsiteY7" fmla="*/ 225400 h 573743"/>
                <a:gd name="connsiteX8" fmla="*/ 304800 w 382739"/>
                <a:gd name="connsiteY8" fmla="*/ 181858 h 573743"/>
                <a:gd name="connsiteX9" fmla="*/ 333828 w 382739"/>
                <a:gd name="connsiteY9" fmla="*/ 138315 h 573743"/>
                <a:gd name="connsiteX10" fmla="*/ 348342 w 382739"/>
                <a:gd name="connsiteY10" fmla="*/ 80258 h 573743"/>
                <a:gd name="connsiteX11" fmla="*/ 377371 w 382739"/>
                <a:gd name="connsiteY11" fmla="*/ 7686 h 57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2739" h="573743">
                  <a:moveTo>
                    <a:pt x="0" y="573743"/>
                  </a:moveTo>
                  <a:cubicBezTo>
                    <a:pt x="19352" y="568905"/>
                    <a:pt x="41459" y="570294"/>
                    <a:pt x="58057" y="559229"/>
                  </a:cubicBezTo>
                  <a:cubicBezTo>
                    <a:pt x="72571" y="549553"/>
                    <a:pt x="74750" y="528021"/>
                    <a:pt x="87085" y="515686"/>
                  </a:cubicBezTo>
                  <a:cubicBezTo>
                    <a:pt x="99420" y="503351"/>
                    <a:pt x="116114" y="496334"/>
                    <a:pt x="130628" y="486658"/>
                  </a:cubicBezTo>
                  <a:cubicBezTo>
                    <a:pt x="140304" y="467305"/>
                    <a:pt x="152060" y="448859"/>
                    <a:pt x="159657" y="428600"/>
                  </a:cubicBezTo>
                  <a:cubicBezTo>
                    <a:pt x="183649" y="364621"/>
                    <a:pt x="160661" y="372041"/>
                    <a:pt x="203200" y="312486"/>
                  </a:cubicBezTo>
                  <a:cubicBezTo>
                    <a:pt x="215131" y="295783"/>
                    <a:pt x="232228" y="283457"/>
                    <a:pt x="246742" y="268943"/>
                  </a:cubicBezTo>
                  <a:cubicBezTo>
                    <a:pt x="251580" y="254429"/>
                    <a:pt x="252770" y="238130"/>
                    <a:pt x="261257" y="225400"/>
                  </a:cubicBezTo>
                  <a:cubicBezTo>
                    <a:pt x="272643" y="208321"/>
                    <a:pt x="291659" y="197627"/>
                    <a:pt x="304800" y="181858"/>
                  </a:cubicBezTo>
                  <a:cubicBezTo>
                    <a:pt x="315967" y="168457"/>
                    <a:pt x="324152" y="152829"/>
                    <a:pt x="333828" y="138315"/>
                  </a:cubicBezTo>
                  <a:cubicBezTo>
                    <a:pt x="338666" y="118963"/>
                    <a:pt x="340484" y="98593"/>
                    <a:pt x="348342" y="80258"/>
                  </a:cubicBezTo>
                  <a:cubicBezTo>
                    <a:pt x="382739" y="0"/>
                    <a:pt x="377371" y="70059"/>
                    <a:pt x="377371" y="7686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8" name="Pravokutnik 17"/>
          <p:cNvSpPr/>
          <p:nvPr/>
        </p:nvSpPr>
        <p:spPr>
          <a:xfrm>
            <a:off x="3116366" y="4201548"/>
            <a:ext cx="1039060" cy="4596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Delta</a:t>
            </a:r>
            <a:endParaRPr lang="hr-HR" sz="1600" i="1" dirty="0"/>
          </a:p>
        </p:txBody>
      </p:sp>
      <p:sp>
        <p:nvSpPr>
          <p:cNvPr id="19" name="Pravokutnik 18"/>
          <p:cNvSpPr/>
          <p:nvPr/>
        </p:nvSpPr>
        <p:spPr>
          <a:xfrm>
            <a:off x="5148064" y="4201548"/>
            <a:ext cx="1039060" cy="4596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Estuarij</a:t>
            </a:r>
            <a:endParaRPr lang="hr-HR" sz="1600" i="1" dirty="0"/>
          </a:p>
        </p:txBody>
      </p:sp>
    </p:spTree>
    <p:extLst>
      <p:ext uri="{BB962C8B-B14F-4D97-AF65-F5344CB8AC3E}">
        <p14:creationId xmlns:p14="http://schemas.microsoft.com/office/powerpoint/2010/main" xmlns="" val="32292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Rijeke ponornice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r="30260"/>
          <a:stretch/>
        </p:blipFill>
        <p:spPr>
          <a:xfrm>
            <a:off x="6068473" y="807928"/>
            <a:ext cx="2673972" cy="1793503"/>
          </a:xfrm>
          <a:prstGeom prst="rect">
            <a:avLst/>
          </a:prstGeom>
        </p:spPr>
      </p:pic>
      <p:pic>
        <p:nvPicPr>
          <p:cNvPr id="6" name="Picture 10" descr="Lipovo polje (2)"/>
          <p:cNvPicPr>
            <a:picLocks noChangeAspect="1" noChangeArrowheads="1"/>
          </p:cNvPicPr>
          <p:nvPr/>
        </p:nvPicPr>
        <p:blipFill rotWithShape="1">
          <a:blip r:embed="rId4" cstate="print"/>
          <a:srcRect r="13502"/>
          <a:stretch/>
        </p:blipFill>
        <p:spPr bwMode="auto">
          <a:xfrm>
            <a:off x="477778" y="1563636"/>
            <a:ext cx="3459588" cy="3000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3829" t="23676" b="14766"/>
          <a:stretch/>
        </p:blipFill>
        <p:spPr bwMode="auto">
          <a:xfrm>
            <a:off x="4211960" y="2571750"/>
            <a:ext cx="4608512" cy="196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297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6388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Riječni režim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9622"/>
            <a:ext cx="3106688" cy="3679253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Kolebanje vodostaja i protoka tijekom godine</a:t>
            </a:r>
          </a:p>
          <a:p>
            <a:r>
              <a:rPr lang="hr-HR" dirty="0" smtClean="0"/>
              <a:t>Kišni </a:t>
            </a:r>
            <a:r>
              <a:rPr lang="hr-HR" dirty="0" smtClean="0">
                <a:sym typeface="Wingdings" panose="05000000000000000000" pitchFamily="2" charset="2"/>
              </a:rPr>
              <a:t> kišnica</a:t>
            </a:r>
          </a:p>
          <a:p>
            <a:r>
              <a:rPr lang="hr-HR" dirty="0" err="1" smtClean="0">
                <a:sym typeface="Wingdings" panose="05000000000000000000" pitchFamily="2" charset="2"/>
              </a:rPr>
              <a:t>Sniježni</a:t>
            </a:r>
            <a:r>
              <a:rPr lang="hr-HR" dirty="0" smtClean="0">
                <a:sym typeface="Wingdings" panose="05000000000000000000" pitchFamily="2" charset="2"/>
              </a:rPr>
              <a:t>  </a:t>
            </a:r>
            <a:r>
              <a:rPr lang="hr-HR" dirty="0" err="1" smtClean="0">
                <a:sym typeface="Wingdings" panose="05000000000000000000" pitchFamily="2" charset="2"/>
              </a:rPr>
              <a:t>sniježnica</a:t>
            </a:r>
            <a:endParaRPr lang="hr-HR" dirty="0" smtClean="0">
              <a:sym typeface="Wingdings" panose="05000000000000000000" pitchFamily="2" charset="2"/>
            </a:endParaRPr>
          </a:p>
          <a:p>
            <a:r>
              <a:rPr lang="hr-HR" dirty="0" smtClean="0">
                <a:sym typeface="Wingdings" panose="05000000000000000000" pitchFamily="2" charset="2"/>
              </a:rPr>
              <a:t>Ledenjački  </a:t>
            </a:r>
            <a:r>
              <a:rPr lang="hr-HR" dirty="0" err="1" smtClean="0">
                <a:sym typeface="Wingdings" panose="05000000000000000000" pitchFamily="2" charset="2"/>
              </a:rPr>
              <a:t>sočnica</a:t>
            </a:r>
            <a:endParaRPr lang="hr-HR" dirty="0" smtClean="0">
              <a:sym typeface="Wingdings" panose="05000000000000000000" pitchFamily="2" charset="2"/>
            </a:endParaRPr>
          </a:p>
          <a:p>
            <a:r>
              <a:rPr lang="hr-HR" dirty="0" smtClean="0">
                <a:sym typeface="Wingdings" panose="05000000000000000000" pitchFamily="2" charset="2"/>
              </a:rPr>
              <a:t>mješoviti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563888" y="878775"/>
            <a:ext cx="2149680" cy="396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Mjerenje vodostaja</a:t>
            </a:r>
            <a:endParaRPr lang="hr-HR" sz="1600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295080"/>
            <a:ext cx="5390000" cy="335038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3563888" y="878774"/>
            <a:ext cx="2149680" cy="396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i="1" dirty="0" smtClean="0"/>
              <a:t>Mjerenje protoka</a:t>
            </a:r>
            <a:endParaRPr lang="hr-HR" sz="1600" i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9" y="1294311"/>
            <a:ext cx="5397456" cy="336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5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696</Words>
  <Application>Microsoft Office PowerPoint</Application>
  <PresentationFormat>On-screen Show (16:9)</PresentationFormat>
  <Paragraphs>89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Tekućice</vt:lpstr>
      <vt:lpstr>Slide 2</vt:lpstr>
      <vt:lpstr>Slide 3</vt:lpstr>
      <vt:lpstr>Tekućica – voda koja otječe koritom pod utjecajem sile teže.</vt:lpstr>
      <vt:lpstr>Izvor – mjesto na kojem voda istječe iz podzemlja</vt:lpstr>
      <vt:lpstr>Slide 6</vt:lpstr>
      <vt:lpstr>Ušće - mjesto na kojemu se tekućica ulijeva u drugu tekućicu, jezero, močvaru ili more</vt:lpstr>
      <vt:lpstr>Rijeke ponornice</vt:lpstr>
      <vt:lpstr>Riječni režim</vt:lpstr>
      <vt:lpstr>Slijev</vt:lpstr>
      <vt:lpstr>Slide 11</vt:lpstr>
      <vt:lpstr>Značenje rijeka</vt:lpstr>
      <vt:lpstr>Ponavljanje</vt:lpstr>
      <vt:lpstr>Ponavljanje</vt:lpstr>
      <vt:lpstr>Ponavljanje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37</cp:revision>
  <dcterms:created xsi:type="dcterms:W3CDTF">2019-03-27T12:00:31Z</dcterms:created>
  <dcterms:modified xsi:type="dcterms:W3CDTF">2019-08-22T09:13:36Z</dcterms:modified>
</cp:coreProperties>
</file>